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Lst>
  <p:notesMasterIdLst>
    <p:notesMasterId r:id="rId11"/>
  </p:notesMasterIdLst>
  <p:sldIdLst>
    <p:sldId id="256" r:id="rId2"/>
    <p:sldId id="274" r:id="rId3"/>
    <p:sldId id="257" r:id="rId4"/>
    <p:sldId id="269" r:id="rId5"/>
    <p:sldId id="267" r:id="rId6"/>
    <p:sldId id="271" r:id="rId7"/>
    <p:sldId id="272" r:id="rId8"/>
    <p:sldId id="273"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113EBF-152E-EF54-1C38-D7EA1BBF83AF}" name="Gavin Patel" initials="GP" userId="7nnZCU3z9RFiPbZfBZWrtxfXZYL+CKeX+h2rtjaID10=" providerId="None"/>
  <p188:author id="{91F537C0-0E84-2E36-462F-4AA567493FF5}" name="Bryce Rega" initials="BR" userId="EQNBIXyD3cZpR3RtNIZSP25BzS3w69JPIjVFQPp7IkY="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4359F-6D9A-4587-A57B-7EBC96B2AD39}" v="27" dt="2024-11-11T19:32:54.021"/>
    <p1510:client id="{AD79D406-5B08-4AFA-943E-96170936FFBF}" v="18" dt="2024-11-11T19:25:42.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4DB29-19B5-6A4A-8D56-00995D64B532}" type="doc">
      <dgm:prSet loTypeId="urn:microsoft.com/office/officeart/2005/8/layout/chevron1" loCatId="" qsTypeId="urn:microsoft.com/office/officeart/2005/8/quickstyle/simple1" qsCatId="simple" csTypeId="urn:microsoft.com/office/officeart/2005/8/colors/colorful1" csCatId="colorful" phldr="1"/>
      <dgm:spPr/>
    </dgm:pt>
    <dgm:pt modelId="{A9DAC683-1AED-DC45-92A1-59304160B2B0}">
      <dgm:prSet phldrT="[Text]"/>
      <dgm:spPr/>
      <dgm:t>
        <a:bodyPr/>
        <a:lstStyle/>
        <a:p>
          <a:r>
            <a:rPr lang="en-US"/>
            <a:t>Development Board</a:t>
          </a:r>
        </a:p>
      </dgm:t>
    </dgm:pt>
    <dgm:pt modelId="{AB1B9C45-1588-9243-B65B-605625D1DB6A}" type="parTrans" cxnId="{4A64CD50-701B-4049-BBA3-82B295F4A2D5}">
      <dgm:prSet/>
      <dgm:spPr/>
      <dgm:t>
        <a:bodyPr/>
        <a:lstStyle/>
        <a:p>
          <a:endParaRPr lang="en-US"/>
        </a:p>
      </dgm:t>
    </dgm:pt>
    <dgm:pt modelId="{0E8DB7F3-FA0F-214A-967E-B62383B76D6C}" type="sibTrans" cxnId="{4A64CD50-701B-4049-BBA3-82B295F4A2D5}">
      <dgm:prSet/>
      <dgm:spPr/>
      <dgm:t>
        <a:bodyPr/>
        <a:lstStyle/>
        <a:p>
          <a:endParaRPr lang="en-US"/>
        </a:p>
      </dgm:t>
    </dgm:pt>
    <dgm:pt modelId="{4E1EA70A-513A-834A-9BD5-EBF63AA35D49}">
      <dgm:prSet phldrT="[Text]"/>
      <dgm:spPr/>
      <dgm:t>
        <a:bodyPr/>
        <a:lstStyle/>
        <a:p>
          <a:r>
            <a:rPr lang="en-US"/>
            <a:t>Revision 1</a:t>
          </a:r>
        </a:p>
      </dgm:t>
    </dgm:pt>
    <dgm:pt modelId="{54BF6A5B-B392-E84A-9664-23141BFFF032}" type="parTrans" cxnId="{12C7CD50-CF6C-344B-A3F7-39B59CBFDC10}">
      <dgm:prSet/>
      <dgm:spPr/>
      <dgm:t>
        <a:bodyPr/>
        <a:lstStyle/>
        <a:p>
          <a:endParaRPr lang="en-US"/>
        </a:p>
      </dgm:t>
    </dgm:pt>
    <dgm:pt modelId="{58C606B6-C45A-AC46-BD8D-38DE8FB369E4}" type="sibTrans" cxnId="{12C7CD50-CF6C-344B-A3F7-39B59CBFDC10}">
      <dgm:prSet/>
      <dgm:spPr/>
      <dgm:t>
        <a:bodyPr/>
        <a:lstStyle/>
        <a:p>
          <a:endParaRPr lang="en-US"/>
        </a:p>
      </dgm:t>
    </dgm:pt>
    <dgm:pt modelId="{4DD87487-669B-5F41-9B54-2C77962BF189}">
      <dgm:prSet phldrT="[Text]"/>
      <dgm:spPr/>
      <dgm:t>
        <a:bodyPr/>
        <a:lstStyle/>
        <a:p>
          <a:r>
            <a:rPr lang="en-US"/>
            <a:t>Revision 2</a:t>
          </a:r>
        </a:p>
      </dgm:t>
    </dgm:pt>
    <dgm:pt modelId="{92469438-2927-A149-9FCB-4547D3D92933}" type="parTrans" cxnId="{C081B12E-2094-934C-98E1-D377B8A2708D}">
      <dgm:prSet/>
      <dgm:spPr/>
      <dgm:t>
        <a:bodyPr/>
        <a:lstStyle/>
        <a:p>
          <a:endParaRPr lang="en-US"/>
        </a:p>
      </dgm:t>
    </dgm:pt>
    <dgm:pt modelId="{004F4441-1070-254F-951F-C4D8D0FD8391}" type="sibTrans" cxnId="{C081B12E-2094-934C-98E1-D377B8A2708D}">
      <dgm:prSet/>
      <dgm:spPr/>
      <dgm:t>
        <a:bodyPr/>
        <a:lstStyle/>
        <a:p>
          <a:endParaRPr lang="en-US"/>
        </a:p>
      </dgm:t>
    </dgm:pt>
    <dgm:pt modelId="{A200E4BA-3A66-F84F-81A7-C637567E671D}">
      <dgm:prSet phldrT="[Text]"/>
      <dgm:spPr/>
      <dgm:t>
        <a:bodyPr/>
        <a:lstStyle/>
        <a:p>
          <a:r>
            <a:rPr lang="en-US"/>
            <a:t>Get familiar with software via examples </a:t>
          </a:r>
        </a:p>
      </dgm:t>
    </dgm:pt>
    <dgm:pt modelId="{B7DB9891-D31E-B14A-BCAC-31CECB6FA899}" type="parTrans" cxnId="{9527C07B-0619-F541-B127-558A13FE9D7A}">
      <dgm:prSet/>
      <dgm:spPr/>
      <dgm:t>
        <a:bodyPr/>
        <a:lstStyle/>
        <a:p>
          <a:endParaRPr lang="en-US"/>
        </a:p>
      </dgm:t>
    </dgm:pt>
    <dgm:pt modelId="{69A7BDDC-F946-B241-BA7E-DA67C4FF01DF}" type="sibTrans" cxnId="{9527C07B-0619-F541-B127-558A13FE9D7A}">
      <dgm:prSet/>
      <dgm:spPr/>
      <dgm:t>
        <a:bodyPr/>
        <a:lstStyle/>
        <a:p>
          <a:endParaRPr lang="en-US"/>
        </a:p>
      </dgm:t>
    </dgm:pt>
    <dgm:pt modelId="{71D9CFD4-0CCC-EA42-BFA7-53425DA20D8C}">
      <dgm:prSet phldrT="[Text]"/>
      <dgm:spPr/>
      <dgm:t>
        <a:bodyPr/>
        <a:lstStyle/>
        <a:p>
          <a:r>
            <a:rPr lang="en-US"/>
            <a:t>Setup hardware configurations</a:t>
          </a:r>
        </a:p>
      </dgm:t>
    </dgm:pt>
    <dgm:pt modelId="{3603D935-B7A5-774F-81C1-D86D65C7246C}" type="parTrans" cxnId="{AA67BA6B-C692-3249-95C3-857C866B8506}">
      <dgm:prSet/>
      <dgm:spPr/>
      <dgm:t>
        <a:bodyPr/>
        <a:lstStyle/>
        <a:p>
          <a:endParaRPr lang="en-US"/>
        </a:p>
      </dgm:t>
    </dgm:pt>
    <dgm:pt modelId="{86EFDBD0-9054-4D47-B7E6-A392BBB1D237}" type="sibTrans" cxnId="{AA67BA6B-C692-3249-95C3-857C866B8506}">
      <dgm:prSet/>
      <dgm:spPr/>
      <dgm:t>
        <a:bodyPr/>
        <a:lstStyle/>
        <a:p>
          <a:endParaRPr lang="en-US"/>
        </a:p>
      </dgm:t>
    </dgm:pt>
    <dgm:pt modelId="{8AD166A6-1186-3547-9A2D-28596E8D2EDD}">
      <dgm:prSet phldrT="[Text]"/>
      <dgm:spPr/>
      <dgm:t>
        <a:bodyPr/>
        <a:lstStyle/>
        <a:p>
          <a:r>
            <a:rPr lang="en-US"/>
            <a:t>Partially meet requirements</a:t>
          </a:r>
        </a:p>
      </dgm:t>
    </dgm:pt>
    <dgm:pt modelId="{078FA578-B5DF-8E4D-B23D-CACEF08F8C6F}" type="parTrans" cxnId="{1FEECCD4-11E5-A144-8F0E-19D139692B4B}">
      <dgm:prSet/>
      <dgm:spPr/>
      <dgm:t>
        <a:bodyPr/>
        <a:lstStyle/>
        <a:p>
          <a:endParaRPr lang="en-US"/>
        </a:p>
      </dgm:t>
    </dgm:pt>
    <dgm:pt modelId="{3E656632-F25F-D14E-B647-BC998BC84328}" type="sibTrans" cxnId="{1FEECCD4-11E5-A144-8F0E-19D139692B4B}">
      <dgm:prSet/>
      <dgm:spPr/>
      <dgm:t>
        <a:bodyPr/>
        <a:lstStyle/>
        <a:p>
          <a:endParaRPr lang="en-US"/>
        </a:p>
      </dgm:t>
    </dgm:pt>
    <dgm:pt modelId="{0560C252-63F3-DC4C-8AC7-85E31500AFFC}">
      <dgm:prSet phldrT="[Text]"/>
      <dgm:spPr/>
      <dgm:t>
        <a:bodyPr/>
        <a:lstStyle/>
        <a:p>
          <a:r>
            <a:rPr lang="en-US"/>
            <a:t>Test hardware to learn for next revision</a:t>
          </a:r>
        </a:p>
      </dgm:t>
    </dgm:pt>
    <dgm:pt modelId="{EE886794-A143-5549-957A-CA350C1D207E}" type="parTrans" cxnId="{01D90C1C-06B4-1046-931D-17E8256D561A}">
      <dgm:prSet/>
      <dgm:spPr/>
      <dgm:t>
        <a:bodyPr/>
        <a:lstStyle/>
        <a:p>
          <a:endParaRPr lang="en-US"/>
        </a:p>
      </dgm:t>
    </dgm:pt>
    <dgm:pt modelId="{CB711AB8-3B3D-5F47-9CDF-138CFF877C65}" type="sibTrans" cxnId="{01D90C1C-06B4-1046-931D-17E8256D561A}">
      <dgm:prSet/>
      <dgm:spPr/>
      <dgm:t>
        <a:bodyPr/>
        <a:lstStyle/>
        <a:p>
          <a:endParaRPr lang="en-US"/>
        </a:p>
      </dgm:t>
    </dgm:pt>
    <dgm:pt modelId="{510FBF65-76B4-1F4F-B009-60FDE0A7A18E}">
      <dgm:prSet phldrT="[Text]"/>
      <dgm:spPr/>
      <dgm:t>
        <a:bodyPr/>
        <a:lstStyle/>
        <a:p>
          <a:r>
            <a:rPr lang="en-US"/>
            <a:t>Test basic custom software</a:t>
          </a:r>
        </a:p>
      </dgm:t>
    </dgm:pt>
    <dgm:pt modelId="{90B19CC3-6407-4242-9B8A-7506B531F609}" type="parTrans" cxnId="{0DC8082A-2434-BE43-8524-00D67D694250}">
      <dgm:prSet/>
      <dgm:spPr/>
      <dgm:t>
        <a:bodyPr/>
        <a:lstStyle/>
        <a:p>
          <a:endParaRPr lang="en-US"/>
        </a:p>
      </dgm:t>
    </dgm:pt>
    <dgm:pt modelId="{9CC3E1C1-7614-0B48-B18F-9F17B3CC058F}" type="sibTrans" cxnId="{0DC8082A-2434-BE43-8524-00D67D694250}">
      <dgm:prSet/>
      <dgm:spPr/>
      <dgm:t>
        <a:bodyPr/>
        <a:lstStyle/>
        <a:p>
          <a:endParaRPr lang="en-US"/>
        </a:p>
      </dgm:t>
    </dgm:pt>
    <dgm:pt modelId="{C516FBC1-780D-7049-83E2-8D71627B4CFA}">
      <dgm:prSet phldrT="[Text]"/>
      <dgm:spPr/>
      <dgm:t>
        <a:bodyPr/>
        <a:lstStyle/>
        <a:p>
          <a:r>
            <a:rPr lang="en-US"/>
            <a:t>Completely meet requirements</a:t>
          </a:r>
        </a:p>
      </dgm:t>
    </dgm:pt>
    <dgm:pt modelId="{4680AF44-5344-CC46-BD86-7A3E3E77EC96}" type="parTrans" cxnId="{9F6C8616-DEBB-F94F-8F7A-A48FD123491E}">
      <dgm:prSet/>
      <dgm:spPr/>
      <dgm:t>
        <a:bodyPr/>
        <a:lstStyle/>
        <a:p>
          <a:endParaRPr lang="en-US"/>
        </a:p>
      </dgm:t>
    </dgm:pt>
    <dgm:pt modelId="{3F492005-0EDA-3E48-BE5C-1A3C4A136D85}" type="sibTrans" cxnId="{9F6C8616-DEBB-F94F-8F7A-A48FD123491E}">
      <dgm:prSet/>
      <dgm:spPr/>
      <dgm:t>
        <a:bodyPr/>
        <a:lstStyle/>
        <a:p>
          <a:endParaRPr lang="en-US"/>
        </a:p>
      </dgm:t>
    </dgm:pt>
    <dgm:pt modelId="{80BE9021-538C-CC43-9C6B-2937D081100F}">
      <dgm:prSet phldrT="[Text]"/>
      <dgm:spPr/>
      <dgm:t>
        <a:bodyPr/>
        <a:lstStyle/>
        <a:p>
          <a:r>
            <a:rPr lang="en-US"/>
            <a:t>Final deliverable</a:t>
          </a:r>
        </a:p>
      </dgm:t>
    </dgm:pt>
    <dgm:pt modelId="{72AA58EB-CC4D-F74D-B074-BED7EBFEE5A2}" type="parTrans" cxnId="{E4CA574D-8B4F-0440-BA19-C47281E2001A}">
      <dgm:prSet/>
      <dgm:spPr/>
      <dgm:t>
        <a:bodyPr/>
        <a:lstStyle/>
        <a:p>
          <a:endParaRPr lang="en-US"/>
        </a:p>
      </dgm:t>
    </dgm:pt>
    <dgm:pt modelId="{A2F0D7FB-BF1F-3340-9B27-D7834BFA623A}" type="sibTrans" cxnId="{E4CA574D-8B4F-0440-BA19-C47281E2001A}">
      <dgm:prSet/>
      <dgm:spPr/>
      <dgm:t>
        <a:bodyPr/>
        <a:lstStyle/>
        <a:p>
          <a:endParaRPr lang="en-US"/>
        </a:p>
      </dgm:t>
    </dgm:pt>
    <dgm:pt modelId="{0486F75C-7D5A-B247-9170-B02A4A1053D6}" type="pres">
      <dgm:prSet presAssocID="{5974DB29-19B5-6A4A-8D56-00995D64B532}" presName="Name0" presStyleCnt="0">
        <dgm:presLayoutVars>
          <dgm:dir/>
          <dgm:animLvl val="lvl"/>
          <dgm:resizeHandles val="exact"/>
        </dgm:presLayoutVars>
      </dgm:prSet>
      <dgm:spPr/>
    </dgm:pt>
    <dgm:pt modelId="{654F59EB-89E9-244C-852C-CE88CDC9A870}" type="pres">
      <dgm:prSet presAssocID="{A9DAC683-1AED-DC45-92A1-59304160B2B0}" presName="composite" presStyleCnt="0"/>
      <dgm:spPr/>
    </dgm:pt>
    <dgm:pt modelId="{6044A286-8930-2C41-8EE4-8C9413F0D1AB}" type="pres">
      <dgm:prSet presAssocID="{A9DAC683-1AED-DC45-92A1-59304160B2B0}" presName="parTx" presStyleLbl="node1" presStyleIdx="0" presStyleCnt="3" custLinFactNeighborX="1077">
        <dgm:presLayoutVars>
          <dgm:chMax val="0"/>
          <dgm:chPref val="0"/>
          <dgm:bulletEnabled val="1"/>
        </dgm:presLayoutVars>
      </dgm:prSet>
      <dgm:spPr/>
    </dgm:pt>
    <dgm:pt modelId="{03F7BD69-0D55-9E4D-9030-3F9D1F00FC59}" type="pres">
      <dgm:prSet presAssocID="{A9DAC683-1AED-DC45-92A1-59304160B2B0}" presName="desTx" presStyleLbl="revTx" presStyleIdx="0" presStyleCnt="3">
        <dgm:presLayoutVars>
          <dgm:bulletEnabled val="1"/>
        </dgm:presLayoutVars>
      </dgm:prSet>
      <dgm:spPr/>
    </dgm:pt>
    <dgm:pt modelId="{8A560BC2-66B0-EE4E-B856-06545F140534}" type="pres">
      <dgm:prSet presAssocID="{0E8DB7F3-FA0F-214A-967E-B62383B76D6C}" presName="space" presStyleCnt="0"/>
      <dgm:spPr/>
    </dgm:pt>
    <dgm:pt modelId="{7D095FE4-9816-D840-B9B4-094762119F51}" type="pres">
      <dgm:prSet presAssocID="{4E1EA70A-513A-834A-9BD5-EBF63AA35D49}" presName="composite" presStyleCnt="0"/>
      <dgm:spPr/>
    </dgm:pt>
    <dgm:pt modelId="{F420979C-E9D6-1D4C-9608-CBBAA82C2EE5}" type="pres">
      <dgm:prSet presAssocID="{4E1EA70A-513A-834A-9BD5-EBF63AA35D49}" presName="parTx" presStyleLbl="node1" presStyleIdx="1" presStyleCnt="3">
        <dgm:presLayoutVars>
          <dgm:chMax val="0"/>
          <dgm:chPref val="0"/>
          <dgm:bulletEnabled val="1"/>
        </dgm:presLayoutVars>
      </dgm:prSet>
      <dgm:spPr/>
    </dgm:pt>
    <dgm:pt modelId="{D80AC8A9-03EC-E44E-8FBE-9EACB35482E2}" type="pres">
      <dgm:prSet presAssocID="{4E1EA70A-513A-834A-9BD5-EBF63AA35D49}" presName="desTx" presStyleLbl="revTx" presStyleIdx="1" presStyleCnt="3">
        <dgm:presLayoutVars>
          <dgm:bulletEnabled val="1"/>
        </dgm:presLayoutVars>
      </dgm:prSet>
      <dgm:spPr/>
    </dgm:pt>
    <dgm:pt modelId="{2AB917DD-E6E4-3C46-8CA3-2CD65EFD08CD}" type="pres">
      <dgm:prSet presAssocID="{58C606B6-C45A-AC46-BD8D-38DE8FB369E4}" presName="space" presStyleCnt="0"/>
      <dgm:spPr/>
    </dgm:pt>
    <dgm:pt modelId="{75157C74-D83D-5A43-AC5E-C134FA19D1BA}" type="pres">
      <dgm:prSet presAssocID="{4DD87487-669B-5F41-9B54-2C77962BF189}" presName="composite" presStyleCnt="0"/>
      <dgm:spPr/>
    </dgm:pt>
    <dgm:pt modelId="{4B199E4F-6192-8E4F-A549-03852D013C0F}" type="pres">
      <dgm:prSet presAssocID="{4DD87487-669B-5F41-9B54-2C77962BF189}" presName="parTx" presStyleLbl="node1" presStyleIdx="2" presStyleCnt="3">
        <dgm:presLayoutVars>
          <dgm:chMax val="0"/>
          <dgm:chPref val="0"/>
          <dgm:bulletEnabled val="1"/>
        </dgm:presLayoutVars>
      </dgm:prSet>
      <dgm:spPr/>
    </dgm:pt>
    <dgm:pt modelId="{9D95C05A-7787-F541-A2CF-7B3829307F51}" type="pres">
      <dgm:prSet presAssocID="{4DD87487-669B-5F41-9B54-2C77962BF189}" presName="desTx" presStyleLbl="revTx" presStyleIdx="2" presStyleCnt="3">
        <dgm:presLayoutVars>
          <dgm:bulletEnabled val="1"/>
        </dgm:presLayoutVars>
      </dgm:prSet>
      <dgm:spPr/>
    </dgm:pt>
  </dgm:ptLst>
  <dgm:cxnLst>
    <dgm:cxn modelId="{EECDC301-4CF7-9F4B-9132-E82F18D57AE2}" type="presOf" srcId="{A200E4BA-3A66-F84F-81A7-C637567E671D}" destId="{03F7BD69-0D55-9E4D-9030-3F9D1F00FC59}" srcOrd="0" destOrd="0" presId="urn:microsoft.com/office/officeart/2005/8/layout/chevron1"/>
    <dgm:cxn modelId="{940F6B0D-2E32-9C46-82F9-B49C7306E0FD}" type="presOf" srcId="{A9DAC683-1AED-DC45-92A1-59304160B2B0}" destId="{6044A286-8930-2C41-8EE4-8C9413F0D1AB}" srcOrd="0" destOrd="0" presId="urn:microsoft.com/office/officeart/2005/8/layout/chevron1"/>
    <dgm:cxn modelId="{9F6C8616-DEBB-F94F-8F7A-A48FD123491E}" srcId="{4DD87487-669B-5F41-9B54-2C77962BF189}" destId="{C516FBC1-780D-7049-83E2-8D71627B4CFA}" srcOrd="0" destOrd="0" parTransId="{4680AF44-5344-CC46-BD86-7A3E3E77EC96}" sibTransId="{3F492005-0EDA-3E48-BE5C-1A3C4A136D85}"/>
    <dgm:cxn modelId="{B87ECD18-C45D-5B46-8F90-3ED760490718}" type="presOf" srcId="{4DD87487-669B-5F41-9B54-2C77962BF189}" destId="{4B199E4F-6192-8E4F-A549-03852D013C0F}" srcOrd="0" destOrd="0" presId="urn:microsoft.com/office/officeart/2005/8/layout/chevron1"/>
    <dgm:cxn modelId="{01D90C1C-06B4-1046-931D-17E8256D561A}" srcId="{4E1EA70A-513A-834A-9BD5-EBF63AA35D49}" destId="{0560C252-63F3-DC4C-8AC7-85E31500AFFC}" srcOrd="1" destOrd="0" parTransId="{EE886794-A143-5549-957A-CA350C1D207E}" sibTransId="{CB711AB8-3B3D-5F47-9CDF-138CFF877C65}"/>
    <dgm:cxn modelId="{0DC8082A-2434-BE43-8524-00D67D694250}" srcId="{4E1EA70A-513A-834A-9BD5-EBF63AA35D49}" destId="{510FBF65-76B4-1F4F-B009-60FDE0A7A18E}" srcOrd="2" destOrd="0" parTransId="{90B19CC3-6407-4242-9B8A-7506B531F609}" sibTransId="{9CC3E1C1-7614-0B48-B18F-9F17B3CC058F}"/>
    <dgm:cxn modelId="{C081B12E-2094-934C-98E1-D377B8A2708D}" srcId="{5974DB29-19B5-6A4A-8D56-00995D64B532}" destId="{4DD87487-669B-5F41-9B54-2C77962BF189}" srcOrd="2" destOrd="0" parTransId="{92469438-2927-A149-9FCB-4547D3D92933}" sibTransId="{004F4441-1070-254F-951F-C4D8D0FD8391}"/>
    <dgm:cxn modelId="{8008185E-9D0E-C44E-8233-2FD26A6BADBE}" type="presOf" srcId="{71D9CFD4-0CCC-EA42-BFA7-53425DA20D8C}" destId="{03F7BD69-0D55-9E4D-9030-3F9D1F00FC59}" srcOrd="0" destOrd="1" presId="urn:microsoft.com/office/officeart/2005/8/layout/chevron1"/>
    <dgm:cxn modelId="{AA67BA6B-C692-3249-95C3-857C866B8506}" srcId="{A9DAC683-1AED-DC45-92A1-59304160B2B0}" destId="{71D9CFD4-0CCC-EA42-BFA7-53425DA20D8C}" srcOrd="1" destOrd="0" parTransId="{3603D935-B7A5-774F-81C1-D86D65C7246C}" sibTransId="{86EFDBD0-9054-4D47-B7E6-A392BBB1D237}"/>
    <dgm:cxn modelId="{E4CA574D-8B4F-0440-BA19-C47281E2001A}" srcId="{4DD87487-669B-5F41-9B54-2C77962BF189}" destId="{80BE9021-538C-CC43-9C6B-2937D081100F}" srcOrd="1" destOrd="0" parTransId="{72AA58EB-CC4D-F74D-B074-BED7EBFEE5A2}" sibTransId="{A2F0D7FB-BF1F-3340-9B27-D7834BFA623A}"/>
    <dgm:cxn modelId="{4A64CD50-701B-4049-BBA3-82B295F4A2D5}" srcId="{5974DB29-19B5-6A4A-8D56-00995D64B532}" destId="{A9DAC683-1AED-DC45-92A1-59304160B2B0}" srcOrd="0" destOrd="0" parTransId="{AB1B9C45-1588-9243-B65B-605625D1DB6A}" sibTransId="{0E8DB7F3-FA0F-214A-967E-B62383B76D6C}"/>
    <dgm:cxn modelId="{12C7CD50-CF6C-344B-A3F7-39B59CBFDC10}" srcId="{5974DB29-19B5-6A4A-8D56-00995D64B532}" destId="{4E1EA70A-513A-834A-9BD5-EBF63AA35D49}" srcOrd="1" destOrd="0" parTransId="{54BF6A5B-B392-E84A-9664-23141BFFF032}" sibTransId="{58C606B6-C45A-AC46-BD8D-38DE8FB369E4}"/>
    <dgm:cxn modelId="{D0764678-20CD-4C4F-B58C-3F94C9259E6F}" type="presOf" srcId="{510FBF65-76B4-1F4F-B009-60FDE0A7A18E}" destId="{D80AC8A9-03EC-E44E-8FBE-9EACB35482E2}" srcOrd="0" destOrd="2" presId="urn:microsoft.com/office/officeart/2005/8/layout/chevron1"/>
    <dgm:cxn modelId="{9527C07B-0619-F541-B127-558A13FE9D7A}" srcId="{A9DAC683-1AED-DC45-92A1-59304160B2B0}" destId="{A200E4BA-3A66-F84F-81A7-C637567E671D}" srcOrd="0" destOrd="0" parTransId="{B7DB9891-D31E-B14A-BCAC-31CECB6FA899}" sibTransId="{69A7BDDC-F946-B241-BA7E-DA67C4FF01DF}"/>
    <dgm:cxn modelId="{E42CA181-DD88-9349-8CF8-DFFC4B344BFA}" type="presOf" srcId="{0560C252-63F3-DC4C-8AC7-85E31500AFFC}" destId="{D80AC8A9-03EC-E44E-8FBE-9EACB35482E2}" srcOrd="0" destOrd="1" presId="urn:microsoft.com/office/officeart/2005/8/layout/chevron1"/>
    <dgm:cxn modelId="{6779DB86-5892-FE44-B2F1-A95C86758269}" type="presOf" srcId="{4E1EA70A-513A-834A-9BD5-EBF63AA35D49}" destId="{F420979C-E9D6-1D4C-9608-CBBAA82C2EE5}" srcOrd="0" destOrd="0" presId="urn:microsoft.com/office/officeart/2005/8/layout/chevron1"/>
    <dgm:cxn modelId="{9AFD42A5-A452-3C40-BF58-FE4BB21D1609}" type="presOf" srcId="{8AD166A6-1186-3547-9A2D-28596E8D2EDD}" destId="{D80AC8A9-03EC-E44E-8FBE-9EACB35482E2}" srcOrd="0" destOrd="0" presId="urn:microsoft.com/office/officeart/2005/8/layout/chevron1"/>
    <dgm:cxn modelId="{9692D6B8-5300-AA4A-969A-178293F4A752}" type="presOf" srcId="{5974DB29-19B5-6A4A-8D56-00995D64B532}" destId="{0486F75C-7D5A-B247-9170-B02A4A1053D6}" srcOrd="0" destOrd="0" presId="urn:microsoft.com/office/officeart/2005/8/layout/chevron1"/>
    <dgm:cxn modelId="{D35ABACA-0BC9-D243-B590-C0BD7EDA175E}" type="presOf" srcId="{C516FBC1-780D-7049-83E2-8D71627B4CFA}" destId="{9D95C05A-7787-F541-A2CF-7B3829307F51}" srcOrd="0" destOrd="0" presId="urn:microsoft.com/office/officeart/2005/8/layout/chevron1"/>
    <dgm:cxn modelId="{1FEECCD4-11E5-A144-8F0E-19D139692B4B}" srcId="{4E1EA70A-513A-834A-9BD5-EBF63AA35D49}" destId="{8AD166A6-1186-3547-9A2D-28596E8D2EDD}" srcOrd="0" destOrd="0" parTransId="{078FA578-B5DF-8E4D-B23D-CACEF08F8C6F}" sibTransId="{3E656632-F25F-D14E-B647-BC998BC84328}"/>
    <dgm:cxn modelId="{F3DC03DB-281F-9943-82A4-422A9AB63B8E}" type="presOf" srcId="{80BE9021-538C-CC43-9C6B-2937D081100F}" destId="{9D95C05A-7787-F541-A2CF-7B3829307F51}" srcOrd="0" destOrd="1" presId="urn:microsoft.com/office/officeart/2005/8/layout/chevron1"/>
    <dgm:cxn modelId="{A807311D-7C80-D944-9ABD-2C1DCDA527CF}" type="presParOf" srcId="{0486F75C-7D5A-B247-9170-B02A4A1053D6}" destId="{654F59EB-89E9-244C-852C-CE88CDC9A870}" srcOrd="0" destOrd="0" presId="urn:microsoft.com/office/officeart/2005/8/layout/chevron1"/>
    <dgm:cxn modelId="{C5E53B20-0210-1649-B989-FE85916655E8}" type="presParOf" srcId="{654F59EB-89E9-244C-852C-CE88CDC9A870}" destId="{6044A286-8930-2C41-8EE4-8C9413F0D1AB}" srcOrd="0" destOrd="0" presId="urn:microsoft.com/office/officeart/2005/8/layout/chevron1"/>
    <dgm:cxn modelId="{90B8D125-A2DB-5744-B773-283EF5AE33EC}" type="presParOf" srcId="{654F59EB-89E9-244C-852C-CE88CDC9A870}" destId="{03F7BD69-0D55-9E4D-9030-3F9D1F00FC59}" srcOrd="1" destOrd="0" presId="urn:microsoft.com/office/officeart/2005/8/layout/chevron1"/>
    <dgm:cxn modelId="{304C3664-0A8C-F243-A081-3B48B4BEA31E}" type="presParOf" srcId="{0486F75C-7D5A-B247-9170-B02A4A1053D6}" destId="{8A560BC2-66B0-EE4E-B856-06545F140534}" srcOrd="1" destOrd="0" presId="urn:microsoft.com/office/officeart/2005/8/layout/chevron1"/>
    <dgm:cxn modelId="{A2E0BC4D-DBFD-334D-8FBA-C0DA83FF1AA9}" type="presParOf" srcId="{0486F75C-7D5A-B247-9170-B02A4A1053D6}" destId="{7D095FE4-9816-D840-B9B4-094762119F51}" srcOrd="2" destOrd="0" presId="urn:microsoft.com/office/officeart/2005/8/layout/chevron1"/>
    <dgm:cxn modelId="{92B08015-2BA4-2841-BC02-F1D0E658C481}" type="presParOf" srcId="{7D095FE4-9816-D840-B9B4-094762119F51}" destId="{F420979C-E9D6-1D4C-9608-CBBAA82C2EE5}" srcOrd="0" destOrd="0" presId="urn:microsoft.com/office/officeart/2005/8/layout/chevron1"/>
    <dgm:cxn modelId="{55A36D08-E7E3-1F45-8FBB-1769E47D694B}" type="presParOf" srcId="{7D095FE4-9816-D840-B9B4-094762119F51}" destId="{D80AC8A9-03EC-E44E-8FBE-9EACB35482E2}" srcOrd="1" destOrd="0" presId="urn:microsoft.com/office/officeart/2005/8/layout/chevron1"/>
    <dgm:cxn modelId="{590B751A-950D-DB4F-AE75-3121FCE83658}" type="presParOf" srcId="{0486F75C-7D5A-B247-9170-B02A4A1053D6}" destId="{2AB917DD-E6E4-3C46-8CA3-2CD65EFD08CD}" srcOrd="3" destOrd="0" presId="urn:microsoft.com/office/officeart/2005/8/layout/chevron1"/>
    <dgm:cxn modelId="{91882085-F89D-214A-92F9-33C00987041D}" type="presParOf" srcId="{0486F75C-7D5A-B247-9170-B02A4A1053D6}" destId="{75157C74-D83D-5A43-AC5E-C134FA19D1BA}" srcOrd="4" destOrd="0" presId="urn:microsoft.com/office/officeart/2005/8/layout/chevron1"/>
    <dgm:cxn modelId="{12E415DA-1849-D64D-952C-47B1336A9C23}" type="presParOf" srcId="{75157C74-D83D-5A43-AC5E-C134FA19D1BA}" destId="{4B199E4F-6192-8E4F-A549-03852D013C0F}" srcOrd="0" destOrd="0" presId="urn:microsoft.com/office/officeart/2005/8/layout/chevron1"/>
    <dgm:cxn modelId="{B82DA43B-CCF3-5B4B-99A8-9A0ADB9B32CE}" type="presParOf" srcId="{75157C74-D83D-5A43-AC5E-C134FA19D1BA}" destId="{9D95C05A-7787-F541-A2CF-7B3829307F51}"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4A286-8930-2C41-8EE4-8C9413F0D1AB}">
      <dsp:nvSpPr>
        <dsp:cNvPr id="0" name=""/>
        <dsp:cNvSpPr/>
      </dsp:nvSpPr>
      <dsp:spPr>
        <a:xfrm>
          <a:off x="40488" y="62795"/>
          <a:ext cx="3308736" cy="1242000"/>
        </a:xfrm>
        <a:prstGeom prst="chevron">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Development Board</a:t>
          </a:r>
        </a:p>
      </dsp:txBody>
      <dsp:txXfrm>
        <a:off x="661488" y="62795"/>
        <a:ext cx="2066736" cy="1242000"/>
      </dsp:txXfrm>
    </dsp:sp>
    <dsp:sp modelId="{03F7BD69-0D55-9E4D-9030-3F9D1F00FC59}">
      <dsp:nvSpPr>
        <dsp:cNvPr id="0" name=""/>
        <dsp:cNvSpPr/>
      </dsp:nvSpPr>
      <dsp:spPr>
        <a:xfrm>
          <a:off x="4853"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Get familiar with software via examples </a:t>
          </a:r>
        </a:p>
        <a:p>
          <a:pPr marL="228600" lvl="1" indent="-228600" algn="l" defTabSz="1022350">
            <a:lnSpc>
              <a:spcPct val="90000"/>
            </a:lnSpc>
            <a:spcBef>
              <a:spcPct val="0"/>
            </a:spcBef>
            <a:spcAft>
              <a:spcPct val="15000"/>
            </a:spcAft>
            <a:buChar char="•"/>
          </a:pPr>
          <a:r>
            <a:rPr lang="en-US" sz="2300" kern="1200"/>
            <a:t>Setup hardware configurations</a:t>
          </a:r>
        </a:p>
      </dsp:txBody>
      <dsp:txXfrm>
        <a:off x="4853" y="1460045"/>
        <a:ext cx="2646989" cy="2328750"/>
      </dsp:txXfrm>
    </dsp:sp>
    <dsp:sp modelId="{F420979C-E9D6-1D4C-9608-CBBAA82C2EE5}">
      <dsp:nvSpPr>
        <dsp:cNvPr id="0" name=""/>
        <dsp:cNvSpPr/>
      </dsp:nvSpPr>
      <dsp:spPr>
        <a:xfrm>
          <a:off x="3097590" y="62795"/>
          <a:ext cx="3308736" cy="1242000"/>
        </a:xfrm>
        <a:prstGeom prst="chevron">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Revision 1</a:t>
          </a:r>
        </a:p>
      </dsp:txBody>
      <dsp:txXfrm>
        <a:off x="3718590" y="62795"/>
        <a:ext cx="2066736" cy="1242000"/>
      </dsp:txXfrm>
    </dsp:sp>
    <dsp:sp modelId="{D80AC8A9-03EC-E44E-8FBE-9EACB35482E2}">
      <dsp:nvSpPr>
        <dsp:cNvPr id="0" name=""/>
        <dsp:cNvSpPr/>
      </dsp:nvSpPr>
      <dsp:spPr>
        <a:xfrm>
          <a:off x="3097590"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Partially meet requirements</a:t>
          </a:r>
        </a:p>
        <a:p>
          <a:pPr marL="228600" lvl="1" indent="-228600" algn="l" defTabSz="1022350">
            <a:lnSpc>
              <a:spcPct val="90000"/>
            </a:lnSpc>
            <a:spcBef>
              <a:spcPct val="0"/>
            </a:spcBef>
            <a:spcAft>
              <a:spcPct val="15000"/>
            </a:spcAft>
            <a:buChar char="•"/>
          </a:pPr>
          <a:r>
            <a:rPr lang="en-US" sz="2300" kern="1200"/>
            <a:t>Test hardware to learn for next revision</a:t>
          </a:r>
        </a:p>
        <a:p>
          <a:pPr marL="228600" lvl="1" indent="-228600" algn="l" defTabSz="1022350">
            <a:lnSpc>
              <a:spcPct val="90000"/>
            </a:lnSpc>
            <a:spcBef>
              <a:spcPct val="0"/>
            </a:spcBef>
            <a:spcAft>
              <a:spcPct val="15000"/>
            </a:spcAft>
            <a:buChar char="•"/>
          </a:pPr>
          <a:r>
            <a:rPr lang="en-US" sz="2300" kern="1200"/>
            <a:t>Test basic custom software</a:t>
          </a:r>
        </a:p>
      </dsp:txBody>
      <dsp:txXfrm>
        <a:off x="3097590" y="1460045"/>
        <a:ext cx="2646989" cy="2328750"/>
      </dsp:txXfrm>
    </dsp:sp>
    <dsp:sp modelId="{4B199E4F-6192-8E4F-A549-03852D013C0F}">
      <dsp:nvSpPr>
        <dsp:cNvPr id="0" name=""/>
        <dsp:cNvSpPr/>
      </dsp:nvSpPr>
      <dsp:spPr>
        <a:xfrm>
          <a:off x="6190326" y="62795"/>
          <a:ext cx="3308736" cy="1242000"/>
        </a:xfrm>
        <a:prstGeom prst="chevron">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Revision 2</a:t>
          </a:r>
        </a:p>
      </dsp:txBody>
      <dsp:txXfrm>
        <a:off x="6811326" y="62795"/>
        <a:ext cx="2066736" cy="1242000"/>
      </dsp:txXfrm>
    </dsp:sp>
    <dsp:sp modelId="{9D95C05A-7787-F541-A2CF-7B3829307F51}">
      <dsp:nvSpPr>
        <dsp:cNvPr id="0" name=""/>
        <dsp:cNvSpPr/>
      </dsp:nvSpPr>
      <dsp:spPr>
        <a:xfrm>
          <a:off x="6190326"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Completely meet requirements</a:t>
          </a:r>
        </a:p>
        <a:p>
          <a:pPr marL="228600" lvl="1" indent="-228600" algn="l" defTabSz="1022350">
            <a:lnSpc>
              <a:spcPct val="90000"/>
            </a:lnSpc>
            <a:spcBef>
              <a:spcPct val="0"/>
            </a:spcBef>
            <a:spcAft>
              <a:spcPct val="15000"/>
            </a:spcAft>
            <a:buChar char="•"/>
          </a:pPr>
          <a:r>
            <a:rPr lang="en-US" sz="2300" kern="1200"/>
            <a:t>Final deliverable</a:t>
          </a:r>
        </a:p>
      </dsp:txBody>
      <dsp:txXfrm>
        <a:off x="6190326" y="1460045"/>
        <a:ext cx="2646989" cy="23287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11/11/2024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cs typeface="Calibri"/>
              </a:rPr>
              <a:t>Marek</a:t>
            </a:r>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Marek</a:t>
            </a:r>
            <a:br>
              <a:rPr lang="en-US">
                <a:cs typeface="+mn-lt"/>
              </a:rPr>
            </a:br>
            <a:r>
              <a:rPr lang="en-US">
                <a:cs typeface="Calibri"/>
              </a:rPr>
              <a:t>Most of our team are part of the Solar car team here at </a:t>
            </a:r>
            <a:r>
              <a:rPr lang="en-US" err="1">
                <a:cs typeface="Calibri"/>
              </a:rPr>
              <a:t>iowa</a:t>
            </a:r>
            <a:r>
              <a:rPr lang="en-US">
                <a:cs typeface="Calibri"/>
              </a:rPr>
              <a:t> state and proposed this project due to a market gap we noticed:</a:t>
            </a:r>
          </a:p>
          <a:p>
            <a:endParaRPr lang="en-US">
              <a:cs typeface="Calibri"/>
            </a:endParaRPr>
          </a:p>
          <a:p>
            <a:r>
              <a:rPr lang="en-US">
                <a:cs typeface="Calibri"/>
              </a:rPr>
              <a:t>Motor controllers for lightweight electric vehicles</a:t>
            </a:r>
          </a:p>
          <a:p>
            <a:endParaRPr lang="en-US">
              <a:cs typeface="Calibri"/>
            </a:endParaRPr>
          </a:p>
          <a:p>
            <a:r>
              <a:rPr lang="en-US">
                <a:cs typeface="Calibri"/>
              </a:rPr>
              <a:t>This niche of applications has very unique requirements resulting from the use a low speed direct drive motor</a:t>
            </a:r>
            <a:br>
              <a:rPr lang="en-US">
                <a:cs typeface="+mn-lt"/>
              </a:rPr>
            </a:br>
            <a:br>
              <a:rPr lang="en-US">
                <a:cs typeface="+mn-lt"/>
              </a:rPr>
            </a:br>
            <a:r>
              <a:rPr lang="en-US">
                <a:cs typeface="Calibri"/>
              </a:rPr>
              <a:t>and existing controllers are very expensive and difficult to use and debug when things go wrong</a:t>
            </a:r>
          </a:p>
        </p:txBody>
      </p:sp>
      <p:sp>
        <p:nvSpPr>
          <p:cNvPr id="4" name="Slide Number Placeholder 3"/>
          <p:cNvSpPr>
            <a:spLocks noGrp="1"/>
          </p:cNvSpPr>
          <p:nvPr>
            <p:ph type="sldNum" sz="quarter" idx="5"/>
          </p:nvPr>
        </p:nvSpPr>
        <p:spPr/>
        <p:txBody>
          <a:bodyPr/>
          <a:lstStyle/>
          <a:p>
            <a:fld id="{DF811066-0135-4CAA-8AD4-89A97190AC00}" type="slidenum">
              <a:rPr lang="en-US" smtClean="0"/>
              <a:t>2</a:t>
            </a:fld>
            <a:endParaRPr lang="en-US"/>
          </a:p>
        </p:txBody>
      </p:sp>
    </p:spTree>
    <p:extLst>
      <p:ext uri="{BB962C8B-B14F-4D97-AF65-F5344CB8AC3E}">
        <p14:creationId xmlns:p14="http://schemas.microsoft.com/office/powerpoint/2010/main" val="248842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Marek</a:t>
            </a:r>
          </a:p>
          <a:p>
            <a:endParaRPr lang="en-US">
              <a:cs typeface="Calibri"/>
            </a:endParaRPr>
          </a:p>
          <a:p>
            <a:r>
              <a:rPr lang="en-US">
                <a:cs typeface="Calibri"/>
              </a:rPr>
              <a:t>For this project we are building our own controller with the major aims of achieving </a:t>
            </a:r>
          </a:p>
        </p:txBody>
      </p:sp>
      <p:sp>
        <p:nvSpPr>
          <p:cNvPr id="4" name="Slide Number Placeholder 3"/>
          <p:cNvSpPr>
            <a:spLocks noGrp="1"/>
          </p:cNvSpPr>
          <p:nvPr>
            <p:ph type="sldNum" sz="quarter" idx="5"/>
          </p:nvPr>
        </p:nvSpPr>
        <p:spPr/>
        <p:txBody>
          <a:bodyPr/>
          <a:lstStyle/>
          <a:p>
            <a:fld id="{DF811066-0135-4CAA-8AD4-89A97190AC00}" type="slidenum">
              <a:rPr lang="en-US" smtClean="0"/>
              <a:t>3</a:t>
            </a:fld>
            <a:endParaRPr lang="en-US"/>
          </a:p>
        </p:txBody>
      </p:sp>
    </p:spTree>
    <p:extLst>
      <p:ext uri="{BB962C8B-B14F-4D97-AF65-F5344CB8AC3E}">
        <p14:creationId xmlns:p14="http://schemas.microsoft.com/office/powerpoint/2010/main" val="776446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Jonah</a:t>
            </a:r>
          </a:p>
        </p:txBody>
      </p:sp>
      <p:sp>
        <p:nvSpPr>
          <p:cNvPr id="4" name="Slide Number Placeholder 3"/>
          <p:cNvSpPr>
            <a:spLocks noGrp="1"/>
          </p:cNvSpPr>
          <p:nvPr>
            <p:ph type="sldNum" sz="quarter" idx="5"/>
          </p:nvPr>
        </p:nvSpPr>
        <p:spPr/>
        <p:txBody>
          <a:bodyPr/>
          <a:lstStyle/>
          <a:p>
            <a:fld id="{DF811066-0135-4CAA-8AD4-89A97190AC00}" type="slidenum">
              <a:rPr lang="en-US" smtClean="0"/>
              <a:t>4</a:t>
            </a:fld>
            <a:endParaRPr lang="en-US"/>
          </a:p>
        </p:txBody>
      </p:sp>
    </p:spTree>
    <p:extLst>
      <p:ext uri="{BB962C8B-B14F-4D97-AF65-F5344CB8AC3E}">
        <p14:creationId xmlns:p14="http://schemas.microsoft.com/office/powerpoint/2010/main" val="10818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Gavin</a:t>
            </a:r>
          </a:p>
        </p:txBody>
      </p:sp>
      <p:sp>
        <p:nvSpPr>
          <p:cNvPr id="4" name="Slide Number Placeholder 3"/>
          <p:cNvSpPr>
            <a:spLocks noGrp="1"/>
          </p:cNvSpPr>
          <p:nvPr>
            <p:ph type="sldNum" sz="quarter" idx="5"/>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293297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Long</a:t>
            </a:r>
          </a:p>
        </p:txBody>
      </p:sp>
      <p:sp>
        <p:nvSpPr>
          <p:cNvPr id="4" name="Slide Number Placeholder 3"/>
          <p:cNvSpPr>
            <a:spLocks noGrp="1"/>
          </p:cNvSpPr>
          <p:nvPr>
            <p:ph type="sldNum" sz="quarter" idx="5"/>
          </p:nvPr>
        </p:nvSpPr>
        <p:spPr/>
        <p:txBody>
          <a:bodyPr/>
          <a:lstStyle/>
          <a:p>
            <a:fld id="{DF811066-0135-4CAA-8AD4-89A97190AC00}" type="slidenum">
              <a:rPr lang="en-US" smtClean="0"/>
              <a:t>6</a:t>
            </a:fld>
            <a:endParaRPr lang="en-US"/>
          </a:p>
        </p:txBody>
      </p:sp>
    </p:spTree>
    <p:extLst>
      <p:ext uri="{BB962C8B-B14F-4D97-AF65-F5344CB8AC3E}">
        <p14:creationId xmlns:p14="http://schemas.microsoft.com/office/powerpoint/2010/main" val="136289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Long</a:t>
            </a:r>
          </a:p>
        </p:txBody>
      </p:sp>
      <p:sp>
        <p:nvSpPr>
          <p:cNvPr id="4" name="Slide Number Placeholder 3"/>
          <p:cNvSpPr>
            <a:spLocks noGrp="1"/>
          </p:cNvSpPr>
          <p:nvPr>
            <p:ph type="sldNum" sz="quarter" idx="5"/>
          </p:nvPr>
        </p:nvSpPr>
        <p:spPr/>
        <p:txBody>
          <a:bodyPr/>
          <a:lstStyle/>
          <a:p>
            <a:fld id="{DF811066-0135-4CAA-8AD4-89A97190AC00}" type="slidenum">
              <a:rPr lang="en-US" smtClean="0"/>
              <a:t>7</a:t>
            </a:fld>
            <a:endParaRPr lang="en-US"/>
          </a:p>
        </p:txBody>
      </p:sp>
    </p:spTree>
    <p:extLst>
      <p:ext uri="{BB962C8B-B14F-4D97-AF65-F5344CB8AC3E}">
        <p14:creationId xmlns:p14="http://schemas.microsoft.com/office/powerpoint/2010/main" val="233699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Bryce</a:t>
            </a:r>
          </a:p>
        </p:txBody>
      </p:sp>
      <p:sp>
        <p:nvSpPr>
          <p:cNvPr id="4" name="Slide Number Placeholder 3"/>
          <p:cNvSpPr>
            <a:spLocks noGrp="1"/>
          </p:cNvSpPr>
          <p:nvPr>
            <p:ph type="sldNum" sz="quarter" idx="5"/>
          </p:nvPr>
        </p:nvSpPr>
        <p:spPr/>
        <p:txBody>
          <a:bodyPr/>
          <a:lstStyle/>
          <a:p>
            <a:fld id="{DF811066-0135-4CAA-8AD4-89A97190AC00}" type="slidenum">
              <a:rPr lang="en-US" smtClean="0"/>
              <a:t>8</a:t>
            </a:fld>
            <a:endParaRPr lang="en-US"/>
          </a:p>
        </p:txBody>
      </p:sp>
    </p:spTree>
    <p:extLst>
      <p:ext uri="{BB962C8B-B14F-4D97-AF65-F5344CB8AC3E}">
        <p14:creationId xmlns:p14="http://schemas.microsoft.com/office/powerpoint/2010/main" val="183080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Bryce</a:t>
            </a:r>
          </a:p>
        </p:txBody>
      </p:sp>
      <p:sp>
        <p:nvSpPr>
          <p:cNvPr id="4" name="Slide Number Placeholder 3"/>
          <p:cNvSpPr>
            <a:spLocks noGrp="1"/>
          </p:cNvSpPr>
          <p:nvPr>
            <p:ph type="sldNum" sz="quarter" idx="5"/>
          </p:nvPr>
        </p:nvSpPr>
        <p:spPr/>
        <p:txBody>
          <a:bodyPr/>
          <a:lstStyle/>
          <a:p>
            <a:fld id="{DF811066-0135-4CAA-8AD4-89A97190AC00}" type="slidenum">
              <a:rPr lang="en-US" smtClean="0"/>
              <a:t>9</a:t>
            </a:fld>
            <a:endParaRPr lang="en-US"/>
          </a:p>
        </p:txBody>
      </p:sp>
    </p:spTree>
    <p:extLst>
      <p:ext uri="{BB962C8B-B14F-4D97-AF65-F5344CB8AC3E}">
        <p14:creationId xmlns:p14="http://schemas.microsoft.com/office/powerpoint/2010/main" val="214556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11/11/2024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18767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9201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0046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0211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85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8450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0711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7005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851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1429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7531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11/11/2024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209639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WvWHmR4YhrI?feature=oembed" TargetMode="External"/><Relationship Id="rId1" Type="http://schemas.openxmlformats.org/officeDocument/2006/relationships/video" Target="https://www.youtube.com/embed/BxGb6vvUP7E?feature=oembed"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ea typeface="+mj-lt"/>
                <a:cs typeface="+mj-lt"/>
              </a:rPr>
              <a:t>Prototyping</a:t>
            </a:r>
            <a:br>
              <a:rPr lang="en-US">
                <a:ea typeface="+mj-lt"/>
                <a:cs typeface="+mj-lt"/>
              </a:rPr>
            </a:br>
            <a:r>
              <a:rPr lang="en-US"/>
              <a:t>Lightning Talk</a:t>
            </a:r>
          </a:p>
        </p:txBody>
      </p:sp>
      <p:sp>
        <p:nvSpPr>
          <p:cNvPr id="3" name="Subtitle 2"/>
          <p:cNvSpPr>
            <a:spLocks noGrp="1"/>
          </p:cNvSpPr>
          <p:nvPr>
            <p:ph type="subTitle" idx="1"/>
          </p:nvPr>
        </p:nvSpPr>
        <p:spPr>
          <a:xfrm>
            <a:off x="1261872" y="4983244"/>
            <a:ext cx="10813669" cy="1628800"/>
          </a:xfrm>
        </p:spPr>
        <p:txBody>
          <a:bodyPr vert="horz" lIns="91440" tIns="45720" rIns="91440" bIns="45720" rtlCol="0" anchor="t">
            <a:normAutofit fontScale="77500" lnSpcReduction="20000"/>
          </a:bodyPr>
          <a:lstStyle/>
          <a:p>
            <a:pPr>
              <a:lnSpc>
                <a:spcPct val="120000"/>
              </a:lnSpc>
            </a:pPr>
            <a:r>
              <a:rPr lang="en-US"/>
              <a:t>sdmay25-26     Bryce</a:t>
            </a:r>
            <a:r>
              <a:rPr lang="en-US">
                <a:ea typeface="+mn-lt"/>
                <a:cs typeface="+mn-lt"/>
              </a:rPr>
              <a:t> Rega, Marek Jablonski, Gavin Patel, Jonah Frosch, Long Yu </a:t>
            </a:r>
            <a:br>
              <a:rPr lang="en-US">
                <a:ea typeface="+mn-lt"/>
                <a:cs typeface="+mn-lt"/>
              </a:rPr>
            </a:br>
            <a:r>
              <a:rPr lang="en-US">
                <a:ea typeface="+mn-lt"/>
                <a:cs typeface="+mn-lt"/>
              </a:rPr>
              <a:t>Cost-Effective and Easily Configurable High Voltage Motor Controllers for Automotive Use</a:t>
            </a:r>
            <a:endParaRPr lang="en-US"/>
          </a:p>
          <a:p>
            <a:pPr>
              <a:lnSpc>
                <a:spcPct val="120000"/>
              </a:lnSpc>
            </a:pPr>
            <a:r>
              <a:rPr lang="en-US">
                <a:ea typeface="+mn-lt"/>
                <a:cs typeface="+mn-lt"/>
              </a:rPr>
              <a:t>November</a:t>
            </a:r>
            <a:r>
              <a:rPr lang="en-US"/>
              <a:t> 12th, 2024</a:t>
            </a:r>
          </a:p>
          <a:p>
            <a:pPr>
              <a:lnSpc>
                <a:spcPct val="120000"/>
              </a:lnSpc>
            </a:pPr>
            <a:r>
              <a:rPr lang="en-US"/>
              <a:t>Nathan Neihart (</a:t>
            </a:r>
            <a:r>
              <a:rPr lang="en-US">
                <a:ea typeface="+mn-lt"/>
                <a:cs typeface="+mn-lt"/>
              </a:rPr>
              <a:t>neihart@iastate.edu</a:t>
            </a:r>
            <a:r>
              <a:rPr lang="en-US"/>
              <a:t>), Cheng Huang (</a:t>
            </a:r>
            <a:r>
              <a:rPr lang="en-US">
                <a:ea typeface="+mn-lt"/>
                <a:cs typeface="+mn-lt"/>
              </a:rPr>
              <a:t>chengh@iastate.edu)</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4299-8D53-B344-4028-F4ED5D49A203}"/>
              </a:ext>
            </a:extLst>
          </p:cNvPr>
          <p:cNvSpPr>
            <a:spLocks noGrp="1"/>
          </p:cNvSpPr>
          <p:nvPr>
            <p:ph type="title"/>
          </p:nvPr>
        </p:nvSpPr>
        <p:spPr/>
        <p:txBody>
          <a:bodyPr/>
          <a:lstStyle/>
          <a:p>
            <a:pPr algn="l"/>
            <a:r>
              <a:rPr lang="en-US">
                <a:cs typeface="Calibri"/>
              </a:rPr>
              <a:t>Problem Background</a:t>
            </a:r>
          </a:p>
        </p:txBody>
      </p:sp>
      <p:sp>
        <p:nvSpPr>
          <p:cNvPr id="3" name="Content Placeholder 2">
            <a:extLst>
              <a:ext uri="{FF2B5EF4-FFF2-40B4-BE49-F238E27FC236}">
                <a16:creationId xmlns:a16="http://schemas.microsoft.com/office/drawing/2014/main" id="{A9D4D45B-EEA8-A8EA-E618-FD1E143049C9}"/>
              </a:ext>
            </a:extLst>
          </p:cNvPr>
          <p:cNvSpPr>
            <a:spLocks noGrp="1"/>
          </p:cNvSpPr>
          <p:nvPr>
            <p:ph idx="1"/>
          </p:nvPr>
        </p:nvSpPr>
        <p:spPr>
          <a:xfrm>
            <a:off x="976121" y="1909618"/>
            <a:ext cx="7178895" cy="4582622"/>
          </a:xfrm>
        </p:spPr>
        <p:txBody>
          <a:bodyPr vert="horz" lIns="91440" tIns="45720" rIns="91440" bIns="45720" rtlCol="0" anchor="t">
            <a:normAutofit/>
          </a:bodyPr>
          <a:lstStyle/>
          <a:p>
            <a:r>
              <a:rPr lang="en-US">
                <a:cs typeface="Calibri"/>
              </a:rPr>
              <a:t>There exists a market gap in lightweight EV motor controllers</a:t>
            </a:r>
          </a:p>
          <a:p>
            <a:pPr lvl="1"/>
            <a:r>
              <a:rPr lang="en-US">
                <a:cs typeface="Calibri"/>
              </a:rPr>
              <a:t>Used in electric bikes and collegiate solar cars</a:t>
            </a:r>
          </a:p>
          <a:p>
            <a:r>
              <a:rPr lang="en-US">
                <a:cs typeface="Calibri"/>
              </a:rPr>
              <a:t>These unique applications have unique specs</a:t>
            </a:r>
          </a:p>
          <a:p>
            <a:pPr lvl="1"/>
            <a:r>
              <a:rPr lang="en-US">
                <a:cs typeface="Calibri"/>
              </a:rPr>
              <a:t>Low RPM (0-1000)</a:t>
            </a:r>
          </a:p>
          <a:p>
            <a:pPr lvl="1"/>
            <a:r>
              <a:rPr lang="en-US">
                <a:cs typeface="Calibri"/>
              </a:rPr>
              <a:t>High Torque (Direct Drive)</a:t>
            </a:r>
          </a:p>
          <a:p>
            <a:pPr lvl="1"/>
            <a:r>
              <a:rPr lang="en-US">
                <a:cs typeface="Calibri"/>
              </a:rPr>
              <a:t>High/Medium Voltage (48-135V)</a:t>
            </a:r>
          </a:p>
          <a:p>
            <a:pPr lvl="1"/>
            <a:r>
              <a:rPr lang="en-US">
                <a:cs typeface="Calibri"/>
              </a:rPr>
              <a:t>Medium Power (Peak ~7.5KW)</a:t>
            </a:r>
          </a:p>
          <a:p>
            <a:r>
              <a:rPr lang="en-US">
                <a:cs typeface="Calibri"/>
              </a:rPr>
              <a:t>Problem: Existing controllers </a:t>
            </a:r>
          </a:p>
          <a:p>
            <a:pPr lvl="1"/>
            <a:r>
              <a:rPr lang="en-US">
                <a:cs typeface="Calibri"/>
              </a:rPr>
              <a:t>Are very expensive (~$5k each)</a:t>
            </a:r>
          </a:p>
          <a:p>
            <a:pPr lvl="1"/>
            <a:r>
              <a:rPr lang="en-US">
                <a:cs typeface="Calibri"/>
              </a:rPr>
              <a:t>Black boxes to those who use them</a:t>
            </a:r>
          </a:p>
          <a:p>
            <a:pPr lvl="1"/>
            <a:r>
              <a:rPr lang="en-US">
                <a:cs typeface="Calibri"/>
              </a:rPr>
              <a:t>Notorious for having issues.</a:t>
            </a:r>
          </a:p>
          <a:p>
            <a:endParaRPr lang="en-US">
              <a:cs typeface="Calibri"/>
            </a:endParaRPr>
          </a:p>
        </p:txBody>
      </p:sp>
      <p:pic>
        <p:nvPicPr>
          <p:cNvPr id="4" name="Picture 3" descr="A hand holding a cable to a circular object&#10;&#10;Description automatically generated">
            <a:extLst>
              <a:ext uri="{FF2B5EF4-FFF2-40B4-BE49-F238E27FC236}">
                <a16:creationId xmlns:a16="http://schemas.microsoft.com/office/drawing/2014/main" id="{ADD56007-A17A-F1C7-ED2D-A24DA1F10D38}"/>
              </a:ext>
            </a:extLst>
          </p:cNvPr>
          <p:cNvPicPr>
            <a:picLocks noChangeAspect="1"/>
          </p:cNvPicPr>
          <p:nvPr/>
        </p:nvPicPr>
        <p:blipFill>
          <a:blip r:embed="rId3"/>
          <a:srcRect l="20153"/>
          <a:stretch/>
        </p:blipFill>
        <p:spPr>
          <a:xfrm>
            <a:off x="5349240" y="3557327"/>
            <a:ext cx="2660762" cy="2500469"/>
          </a:xfrm>
          <a:prstGeom prst="rect">
            <a:avLst/>
          </a:prstGeom>
        </p:spPr>
      </p:pic>
      <p:pic>
        <p:nvPicPr>
          <p:cNvPr id="5" name="Picture 4" descr="Photo">
            <a:extLst>
              <a:ext uri="{FF2B5EF4-FFF2-40B4-BE49-F238E27FC236}">
                <a16:creationId xmlns:a16="http://schemas.microsoft.com/office/drawing/2014/main" id="{407749BB-22AE-A0A9-8518-DB75FBEE8DEC}"/>
              </a:ext>
            </a:extLst>
          </p:cNvPr>
          <p:cNvPicPr>
            <a:picLocks noChangeAspect="1"/>
          </p:cNvPicPr>
          <p:nvPr/>
        </p:nvPicPr>
        <p:blipFill>
          <a:blip r:embed="rId4"/>
          <a:srcRect l="10153" t="17544" r="10973" b="12281"/>
          <a:stretch/>
        </p:blipFill>
        <p:spPr>
          <a:xfrm>
            <a:off x="8158941" y="1905000"/>
            <a:ext cx="2831536" cy="1496197"/>
          </a:xfrm>
          <a:prstGeom prst="rect">
            <a:avLst/>
          </a:prstGeom>
        </p:spPr>
      </p:pic>
      <p:pic>
        <p:nvPicPr>
          <p:cNvPr id="7" name="Picture 6" descr="A machine with wires and cables&#10;&#10;Description automatically generated">
            <a:extLst>
              <a:ext uri="{FF2B5EF4-FFF2-40B4-BE49-F238E27FC236}">
                <a16:creationId xmlns:a16="http://schemas.microsoft.com/office/drawing/2014/main" id="{86DE5C96-F58A-A4E0-CC85-C2061DCA5F56}"/>
              </a:ext>
            </a:extLst>
          </p:cNvPr>
          <p:cNvPicPr>
            <a:picLocks noChangeAspect="1"/>
          </p:cNvPicPr>
          <p:nvPr/>
        </p:nvPicPr>
        <p:blipFill>
          <a:blip r:embed="rId5" cstate="print">
            <a:extLst>
              <a:ext uri="{28A0092B-C50C-407E-A947-70E740481C1C}">
                <a14:useLocalDpi xmlns:a14="http://schemas.microsoft.com/office/drawing/2010/main" val="0"/>
              </a:ext>
            </a:extLst>
          </a:blip>
          <a:srcRect l="14874"/>
          <a:stretch/>
        </p:blipFill>
        <p:spPr>
          <a:xfrm>
            <a:off x="8198049" y="3556707"/>
            <a:ext cx="2838760" cy="2501090"/>
          </a:xfrm>
          <a:prstGeom prst="rect">
            <a:avLst/>
          </a:prstGeom>
        </p:spPr>
      </p:pic>
    </p:spTree>
    <p:extLst>
      <p:ext uri="{BB962C8B-B14F-4D97-AF65-F5344CB8AC3E}">
        <p14:creationId xmlns:p14="http://schemas.microsoft.com/office/powerpoint/2010/main" val="279098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5A29-03CA-E9F2-23AA-8C40870AB73F}"/>
              </a:ext>
            </a:extLst>
          </p:cNvPr>
          <p:cNvSpPr>
            <a:spLocks noGrp="1"/>
          </p:cNvSpPr>
          <p:nvPr>
            <p:ph type="title"/>
          </p:nvPr>
        </p:nvSpPr>
        <p:spPr/>
        <p:txBody>
          <a:bodyPr>
            <a:normAutofit/>
          </a:bodyPr>
          <a:lstStyle/>
          <a:p>
            <a:r>
              <a:rPr lang="en-US">
                <a:ea typeface="+mj-lt"/>
                <a:cs typeface="+mj-lt"/>
              </a:rPr>
              <a:t>Project Overview</a:t>
            </a:r>
          </a:p>
        </p:txBody>
      </p:sp>
      <p:sp>
        <p:nvSpPr>
          <p:cNvPr id="3" name="Content Placeholder 2">
            <a:extLst>
              <a:ext uri="{FF2B5EF4-FFF2-40B4-BE49-F238E27FC236}">
                <a16:creationId xmlns:a16="http://schemas.microsoft.com/office/drawing/2014/main" id="{56CF4170-430C-FE22-5F6C-6D5731C98B43}"/>
              </a:ext>
            </a:extLst>
          </p:cNvPr>
          <p:cNvSpPr>
            <a:spLocks noGrp="1"/>
          </p:cNvSpPr>
          <p:nvPr>
            <p:ph idx="1"/>
          </p:nvPr>
        </p:nvSpPr>
        <p:spPr/>
        <p:txBody>
          <a:bodyPr vert="horz" lIns="91440" tIns="45720" rIns="91440" bIns="45720" rtlCol="0" anchor="t">
            <a:normAutofit/>
          </a:bodyPr>
          <a:lstStyle/>
          <a:p>
            <a:r>
              <a:rPr lang="en-US"/>
              <a:t>Custom High Voltage Motor Controller</a:t>
            </a:r>
          </a:p>
          <a:p>
            <a:r>
              <a:rPr lang="en-US"/>
              <a:t>Low total cost for controller when compared to market options</a:t>
            </a:r>
          </a:p>
          <a:p>
            <a:r>
              <a:rPr lang="en-US"/>
              <a:t>Develop a GUI for interfacing and configuring controller</a:t>
            </a:r>
          </a:p>
          <a:p>
            <a:r>
              <a:rPr lang="en-US"/>
              <a:t>Compatible with many different applications</a:t>
            </a:r>
          </a:p>
        </p:txBody>
      </p:sp>
      <p:pic>
        <p:nvPicPr>
          <p:cNvPr id="4" name="Picture 3" descr="A diagram of a circuit board&#10;&#10;Description automatically generated">
            <a:extLst>
              <a:ext uri="{FF2B5EF4-FFF2-40B4-BE49-F238E27FC236}">
                <a16:creationId xmlns:a16="http://schemas.microsoft.com/office/drawing/2014/main" id="{C3186D9D-FF39-7C06-BEDF-A24F8123D2EB}"/>
              </a:ext>
            </a:extLst>
          </p:cNvPr>
          <p:cNvPicPr>
            <a:picLocks noChangeAspect="1"/>
          </p:cNvPicPr>
          <p:nvPr/>
        </p:nvPicPr>
        <p:blipFill>
          <a:blip r:embed="rId3"/>
          <a:stretch>
            <a:fillRect/>
          </a:stretch>
        </p:blipFill>
        <p:spPr>
          <a:xfrm>
            <a:off x="5457825" y="4061460"/>
            <a:ext cx="5495925" cy="2135505"/>
          </a:xfrm>
          <a:prstGeom prst="rect">
            <a:avLst/>
          </a:prstGeom>
        </p:spPr>
      </p:pic>
      <p:pic>
        <p:nvPicPr>
          <p:cNvPr id="5" name="Picture 4" descr="A diagram of a circuit&#10;&#10;Description automatically generated">
            <a:extLst>
              <a:ext uri="{FF2B5EF4-FFF2-40B4-BE49-F238E27FC236}">
                <a16:creationId xmlns:a16="http://schemas.microsoft.com/office/drawing/2014/main" id="{84521A48-BB00-15B4-2125-435ACCC2E781}"/>
              </a:ext>
            </a:extLst>
          </p:cNvPr>
          <p:cNvPicPr>
            <a:picLocks noChangeAspect="1"/>
          </p:cNvPicPr>
          <p:nvPr/>
        </p:nvPicPr>
        <p:blipFill>
          <a:blip r:embed="rId4"/>
          <a:stretch>
            <a:fillRect/>
          </a:stretch>
        </p:blipFill>
        <p:spPr>
          <a:xfrm>
            <a:off x="1108228" y="3825240"/>
            <a:ext cx="3781425" cy="2667000"/>
          </a:xfrm>
          <a:prstGeom prst="rect">
            <a:avLst/>
          </a:prstGeom>
        </p:spPr>
      </p:pic>
      <p:pic>
        <p:nvPicPr>
          <p:cNvPr id="8" name="Picture 7" descr="Implementation of an Improved Motor Control for Electric Vehicles">
            <a:extLst>
              <a:ext uri="{FF2B5EF4-FFF2-40B4-BE49-F238E27FC236}">
                <a16:creationId xmlns:a16="http://schemas.microsoft.com/office/drawing/2014/main" id="{3AB9959E-4641-A21D-A321-90A7D970D099}"/>
              </a:ext>
            </a:extLst>
          </p:cNvPr>
          <p:cNvPicPr>
            <a:picLocks noChangeAspect="1"/>
          </p:cNvPicPr>
          <p:nvPr/>
        </p:nvPicPr>
        <p:blipFill>
          <a:blip r:embed="rId5"/>
          <a:stretch>
            <a:fillRect/>
          </a:stretch>
        </p:blipFill>
        <p:spPr>
          <a:xfrm>
            <a:off x="8224620" y="1549330"/>
            <a:ext cx="2729130" cy="1879670"/>
          </a:xfrm>
          <a:prstGeom prst="rect">
            <a:avLst/>
          </a:prstGeom>
        </p:spPr>
      </p:pic>
    </p:spTree>
    <p:extLst>
      <p:ext uri="{BB962C8B-B14F-4D97-AF65-F5344CB8AC3E}">
        <p14:creationId xmlns:p14="http://schemas.microsoft.com/office/powerpoint/2010/main" val="133630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Prototyping in our plan</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4748403" y="1876425"/>
            <a:ext cx="4639310" cy="4408487"/>
          </a:xfrm>
        </p:spPr>
        <p:txBody>
          <a:bodyPr vert="horz" lIns="91440" tIns="45720" rIns="91440" bIns="45720" rtlCol="0" anchor="t">
            <a:normAutofit/>
          </a:bodyPr>
          <a:lstStyle/>
          <a:p>
            <a:pPr>
              <a:buFont typeface="Arial" pitchFamily="18" charset="2"/>
              <a:buChar char="•"/>
            </a:pPr>
            <a:r>
              <a:rPr lang="en-US">
                <a:ea typeface="+mn-lt"/>
                <a:cs typeface="+mn-lt"/>
              </a:rPr>
              <a:t>Describe the ways in which your solution improves upon existing solutions. Describe any drawbacks </a:t>
            </a:r>
            <a:r>
              <a:rPr lang="en-US" spc="10">
                <a:ea typeface="+mn-lt"/>
                <a:cs typeface="+mn-lt"/>
              </a:rPr>
              <a:t>of </a:t>
            </a:r>
            <a:r>
              <a:rPr lang="en-US">
                <a:ea typeface="+mn-lt"/>
                <a:cs typeface="+mn-lt"/>
              </a:rPr>
              <a:t>your solution. Either justify the drawbacks or propose ways to mitigate or eliminate those drawbacks.</a:t>
            </a:r>
          </a:p>
          <a:p>
            <a:pPr>
              <a:buFont typeface="Arial" pitchFamily="18" charset="2"/>
              <a:buChar char="•"/>
            </a:pPr>
            <a:r>
              <a:rPr lang="en-US"/>
              <a:t>Discuss the expense of IGBT and MOSFET</a:t>
            </a:r>
          </a:p>
          <a:p>
            <a:pPr>
              <a:buFont typeface="Arial" pitchFamily="18" charset="2"/>
              <a:buChar char="•"/>
            </a:pPr>
            <a:r>
              <a:rPr lang="en-US"/>
              <a:t>Describe how this is great for larger automotive stuff, like solar cars</a:t>
            </a:r>
          </a:p>
          <a:p>
            <a:pPr>
              <a:buFont typeface="Arial" pitchFamily="18" charset="2"/>
              <a:buChar char="•"/>
            </a:pPr>
            <a:r>
              <a:rPr lang="en-US"/>
              <a:t>Point out how it is a bit more expensive that some </a:t>
            </a:r>
            <a:r>
              <a:rPr lang="en-US" err="1"/>
              <a:t>ebike</a:t>
            </a:r>
            <a:r>
              <a:rPr lang="en-US"/>
              <a:t> solutions, but that the customizability may justify the cost.</a:t>
            </a:r>
          </a:p>
        </p:txBody>
      </p:sp>
      <p:pic>
        <p:nvPicPr>
          <p:cNvPr id="7" name="Picture 6" descr="TO-247-3 AC EP">
            <a:extLst>
              <a:ext uri="{FF2B5EF4-FFF2-40B4-BE49-F238E27FC236}">
                <a16:creationId xmlns:a16="http://schemas.microsoft.com/office/drawing/2014/main" id="{822016E4-AF10-422F-19D9-55BD42788A74}"/>
              </a:ext>
            </a:extLst>
          </p:cNvPr>
          <p:cNvPicPr>
            <a:picLocks noChangeAspect="1"/>
          </p:cNvPicPr>
          <p:nvPr/>
        </p:nvPicPr>
        <p:blipFill>
          <a:blip r:embed="rId3"/>
          <a:stretch>
            <a:fillRect/>
          </a:stretch>
        </p:blipFill>
        <p:spPr>
          <a:xfrm>
            <a:off x="7934325" y="-2681288"/>
            <a:ext cx="2305050" cy="2305050"/>
          </a:xfrm>
          <a:prstGeom prst="rect">
            <a:avLst/>
          </a:prstGeom>
        </p:spPr>
      </p:pic>
      <p:graphicFrame>
        <p:nvGraphicFramePr>
          <p:cNvPr id="4" name="Diagram 3">
            <a:extLst>
              <a:ext uri="{FF2B5EF4-FFF2-40B4-BE49-F238E27FC236}">
                <a16:creationId xmlns:a16="http://schemas.microsoft.com/office/drawing/2014/main" id="{A6482D43-E585-3E56-D323-78BC5DE6E5E1}"/>
              </a:ext>
            </a:extLst>
          </p:cNvPr>
          <p:cNvGraphicFramePr/>
          <p:nvPr>
            <p:extLst>
              <p:ext uri="{D42A27DB-BD31-4B8C-83A1-F6EECF244321}">
                <p14:modId xmlns:p14="http://schemas.microsoft.com/office/powerpoint/2010/main" val="1741563358"/>
              </p:ext>
            </p:extLst>
          </p:nvPr>
        </p:nvGraphicFramePr>
        <p:xfrm>
          <a:off x="1028075" y="1976438"/>
          <a:ext cx="9503917" cy="3851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540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lstStyle/>
          <a:p>
            <a:r>
              <a:rPr lang="en-US"/>
              <a:t>Development Board</a:t>
            </a:r>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1" y="1828800"/>
            <a:ext cx="6516467" cy="4351337"/>
          </a:xfrm>
        </p:spPr>
        <p:txBody>
          <a:bodyPr vert="horz" lIns="91440" tIns="45720" rIns="91440" bIns="45720" rtlCol="0" anchor="t">
            <a:normAutofit/>
          </a:bodyPr>
          <a:lstStyle/>
          <a:p>
            <a:r>
              <a:rPr lang="en-US">
                <a:ea typeface="+mn-lt"/>
                <a:cs typeface="+mn-lt"/>
              </a:rPr>
              <a:t>ST offers several motor controller development boards</a:t>
            </a:r>
          </a:p>
          <a:p>
            <a:pPr lvl="1"/>
            <a:r>
              <a:rPr lang="en-US">
                <a:ea typeface="+mn-lt"/>
                <a:cs typeface="+mn-lt"/>
              </a:rPr>
              <a:t>The EVSPIN32G06 is within our voltage range</a:t>
            </a:r>
          </a:p>
          <a:p>
            <a:r>
              <a:rPr lang="en-US">
                <a:ea typeface="+mn-lt"/>
                <a:cs typeface="+mn-lt"/>
              </a:rPr>
              <a:t>ST also has a several software tools</a:t>
            </a:r>
          </a:p>
          <a:p>
            <a:pPr lvl="1"/>
            <a:r>
              <a:rPr lang="en-US">
                <a:ea typeface="+mn-lt"/>
                <a:cs typeface="+mn-lt"/>
              </a:rPr>
              <a:t>MCSDK for embedded C motor controller library</a:t>
            </a:r>
          </a:p>
          <a:p>
            <a:pPr lvl="1"/>
            <a:r>
              <a:rPr lang="en-US">
                <a:ea typeface="+mn-lt"/>
                <a:cs typeface="+mn-lt"/>
              </a:rPr>
              <a:t>Motor pilot as a GUI interface with motors</a:t>
            </a:r>
          </a:p>
          <a:p>
            <a:r>
              <a:rPr lang="en-US">
                <a:ea typeface="+mn-lt"/>
                <a:cs typeface="+mn-lt"/>
              </a:rPr>
              <a:t>The development board comes with limitations</a:t>
            </a:r>
          </a:p>
          <a:p>
            <a:pPr lvl="1"/>
            <a:r>
              <a:rPr lang="en-US">
                <a:ea typeface="+mn-lt"/>
                <a:cs typeface="+mn-lt"/>
              </a:rPr>
              <a:t>Can’t reach nearly the current we are looking for</a:t>
            </a:r>
          </a:p>
          <a:p>
            <a:pPr lvl="1"/>
            <a:r>
              <a:rPr lang="en-US">
                <a:ea typeface="+mn-lt"/>
                <a:cs typeface="+mn-lt"/>
              </a:rPr>
              <a:t>Embedded STSPIN32 chip doesn’t support CAN</a:t>
            </a:r>
          </a:p>
          <a:p>
            <a:pPr lvl="1"/>
            <a:r>
              <a:rPr lang="en-US">
                <a:ea typeface="+mn-lt"/>
                <a:cs typeface="+mn-lt"/>
              </a:rPr>
              <a:t>Software is extra complicated</a:t>
            </a:r>
          </a:p>
          <a:p>
            <a:r>
              <a:rPr lang="en-US">
                <a:ea typeface="+mn-lt"/>
                <a:cs typeface="+mn-lt"/>
              </a:rPr>
              <a:t>We can easily run motor configuration tests</a:t>
            </a:r>
          </a:p>
        </p:txBody>
      </p:sp>
      <p:pic>
        <p:nvPicPr>
          <p:cNvPr id="7" name="Picture 6" descr="EVSPIN32G06Q1S1">
            <a:extLst>
              <a:ext uri="{FF2B5EF4-FFF2-40B4-BE49-F238E27FC236}">
                <a16:creationId xmlns:a16="http://schemas.microsoft.com/office/drawing/2014/main" id="{F6A8A18B-96E4-53CE-68CD-28EB6022D6F7}"/>
              </a:ext>
            </a:extLst>
          </p:cNvPr>
          <p:cNvPicPr>
            <a:picLocks noChangeAspect="1"/>
          </p:cNvPicPr>
          <p:nvPr/>
        </p:nvPicPr>
        <p:blipFill>
          <a:blip r:embed="rId3"/>
          <a:stretch>
            <a:fillRect/>
          </a:stretch>
        </p:blipFill>
        <p:spPr>
          <a:xfrm>
            <a:off x="8024345" y="523217"/>
            <a:ext cx="2905783" cy="2905783"/>
          </a:xfrm>
          <a:prstGeom prst="rect">
            <a:avLst/>
          </a:prstGeom>
        </p:spPr>
      </p:pic>
      <p:pic>
        <p:nvPicPr>
          <p:cNvPr id="1026" name="Picture 2">
            <a:extLst>
              <a:ext uri="{FF2B5EF4-FFF2-40B4-BE49-F238E27FC236}">
                <a16:creationId xmlns:a16="http://schemas.microsoft.com/office/drawing/2014/main" id="{D2C2A3C3-528E-6689-0795-CDDE74530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066" y="3629000"/>
            <a:ext cx="3421062" cy="270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305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2E3B-ADAB-366D-1606-2056BC4E95C6}"/>
              </a:ext>
            </a:extLst>
          </p:cNvPr>
          <p:cNvSpPr>
            <a:spLocks noGrp="1"/>
          </p:cNvSpPr>
          <p:nvPr>
            <p:ph type="title"/>
          </p:nvPr>
        </p:nvSpPr>
        <p:spPr/>
        <p:txBody>
          <a:bodyPr/>
          <a:lstStyle/>
          <a:p>
            <a:r>
              <a:rPr lang="en-US"/>
              <a:t>Test Setup</a:t>
            </a:r>
          </a:p>
        </p:txBody>
      </p:sp>
      <p:pic>
        <p:nvPicPr>
          <p:cNvPr id="5" name="Content Placeholder 4" descr="A machine with a computer on it&#10;&#10;Description automatically generated with medium confidence">
            <a:extLst>
              <a:ext uri="{FF2B5EF4-FFF2-40B4-BE49-F238E27FC236}">
                <a16:creationId xmlns:a16="http://schemas.microsoft.com/office/drawing/2014/main" id="{23FF1772-6C58-2AA1-B2B2-9BDDF753E2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4257" y="1914526"/>
            <a:ext cx="4904687" cy="4351338"/>
          </a:xfrm>
        </p:spPr>
      </p:pic>
      <p:sp>
        <p:nvSpPr>
          <p:cNvPr id="6" name="TextBox 5">
            <a:extLst>
              <a:ext uri="{FF2B5EF4-FFF2-40B4-BE49-F238E27FC236}">
                <a16:creationId xmlns:a16="http://schemas.microsoft.com/office/drawing/2014/main" id="{2D315F11-CDF3-E39B-6676-445164156F37}"/>
              </a:ext>
            </a:extLst>
          </p:cNvPr>
          <p:cNvSpPr txBox="1"/>
          <p:nvPr/>
        </p:nvSpPr>
        <p:spPr>
          <a:xfrm>
            <a:off x="271462" y="2266267"/>
            <a:ext cx="2328863" cy="646331"/>
          </a:xfrm>
          <a:prstGeom prst="rect">
            <a:avLst/>
          </a:prstGeom>
          <a:noFill/>
        </p:spPr>
        <p:txBody>
          <a:bodyPr wrap="square" rtlCol="0">
            <a:spAutoFit/>
          </a:bodyPr>
          <a:lstStyle/>
          <a:p>
            <a:pPr algn="r"/>
            <a:r>
              <a:rPr lang="en-US"/>
              <a:t>Motor controller interface software</a:t>
            </a:r>
          </a:p>
        </p:txBody>
      </p:sp>
      <p:sp>
        <p:nvSpPr>
          <p:cNvPr id="7" name="TextBox 6">
            <a:extLst>
              <a:ext uri="{FF2B5EF4-FFF2-40B4-BE49-F238E27FC236}">
                <a16:creationId xmlns:a16="http://schemas.microsoft.com/office/drawing/2014/main" id="{8BF225F9-2398-F53E-2B0D-A4D36DF7AF21}"/>
              </a:ext>
            </a:extLst>
          </p:cNvPr>
          <p:cNvSpPr txBox="1"/>
          <p:nvPr/>
        </p:nvSpPr>
        <p:spPr>
          <a:xfrm>
            <a:off x="271461" y="4690359"/>
            <a:ext cx="2328863" cy="646331"/>
          </a:xfrm>
          <a:prstGeom prst="rect">
            <a:avLst/>
          </a:prstGeom>
          <a:noFill/>
        </p:spPr>
        <p:txBody>
          <a:bodyPr wrap="square" rtlCol="0">
            <a:spAutoFit/>
          </a:bodyPr>
          <a:lstStyle/>
          <a:p>
            <a:pPr algn="r"/>
            <a:r>
              <a:rPr lang="en-US"/>
              <a:t>High voltage </a:t>
            </a:r>
            <a:br>
              <a:rPr lang="en-US"/>
            </a:br>
            <a:r>
              <a:rPr lang="en-US"/>
              <a:t>power supply</a:t>
            </a:r>
          </a:p>
        </p:txBody>
      </p:sp>
      <p:sp>
        <p:nvSpPr>
          <p:cNvPr id="8" name="TextBox 7">
            <a:extLst>
              <a:ext uri="{FF2B5EF4-FFF2-40B4-BE49-F238E27FC236}">
                <a16:creationId xmlns:a16="http://schemas.microsoft.com/office/drawing/2014/main" id="{474A1265-E626-D2A5-AE8F-82AE645C9E8E}"/>
              </a:ext>
            </a:extLst>
          </p:cNvPr>
          <p:cNvSpPr txBox="1"/>
          <p:nvPr/>
        </p:nvSpPr>
        <p:spPr>
          <a:xfrm>
            <a:off x="8625649" y="1943102"/>
            <a:ext cx="2328863" cy="646331"/>
          </a:xfrm>
          <a:prstGeom prst="rect">
            <a:avLst/>
          </a:prstGeom>
          <a:noFill/>
        </p:spPr>
        <p:txBody>
          <a:bodyPr wrap="square" rtlCol="0">
            <a:spAutoFit/>
          </a:bodyPr>
          <a:lstStyle/>
          <a:p>
            <a:r>
              <a:rPr lang="en-US"/>
              <a:t>Motor controller prototype</a:t>
            </a:r>
          </a:p>
        </p:txBody>
      </p:sp>
      <p:sp>
        <p:nvSpPr>
          <p:cNvPr id="9" name="TextBox 8">
            <a:extLst>
              <a:ext uri="{FF2B5EF4-FFF2-40B4-BE49-F238E27FC236}">
                <a16:creationId xmlns:a16="http://schemas.microsoft.com/office/drawing/2014/main" id="{3ADE0613-6E9C-09D3-4354-63603B662D76}"/>
              </a:ext>
            </a:extLst>
          </p:cNvPr>
          <p:cNvSpPr txBox="1"/>
          <p:nvPr/>
        </p:nvSpPr>
        <p:spPr>
          <a:xfrm>
            <a:off x="8625648" y="4090195"/>
            <a:ext cx="2328863" cy="923330"/>
          </a:xfrm>
          <a:prstGeom prst="rect">
            <a:avLst/>
          </a:prstGeom>
          <a:noFill/>
        </p:spPr>
        <p:txBody>
          <a:bodyPr wrap="square" rtlCol="0">
            <a:spAutoFit/>
          </a:bodyPr>
          <a:lstStyle/>
          <a:p>
            <a:r>
              <a:rPr lang="en-US"/>
              <a:t>Mitsuba 2096-III</a:t>
            </a:r>
            <a:br>
              <a:rPr lang="en-US"/>
            </a:br>
            <a:r>
              <a:rPr lang="en-US"/>
              <a:t>BLDC Motor</a:t>
            </a:r>
            <a:br>
              <a:rPr lang="en-US"/>
            </a:br>
            <a:r>
              <a:rPr lang="en-US"/>
              <a:t>mounted to cart</a:t>
            </a:r>
          </a:p>
        </p:txBody>
      </p:sp>
      <p:sp>
        <p:nvSpPr>
          <p:cNvPr id="13" name="Right Arrow 12">
            <a:extLst>
              <a:ext uri="{FF2B5EF4-FFF2-40B4-BE49-F238E27FC236}">
                <a16:creationId xmlns:a16="http://schemas.microsoft.com/office/drawing/2014/main" id="{E242D9F7-2517-F0E4-3920-7E18F08D0D90}"/>
              </a:ext>
            </a:extLst>
          </p:cNvPr>
          <p:cNvSpPr/>
          <p:nvPr/>
        </p:nvSpPr>
        <p:spPr>
          <a:xfrm rot="735221">
            <a:off x="2651829" y="2448373"/>
            <a:ext cx="667556" cy="484632"/>
          </a:xfrm>
          <a:prstGeom prst="rightArrow">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3C3D68A-9BF6-8518-68CA-B832BFA63282}"/>
              </a:ext>
            </a:extLst>
          </p:cNvPr>
          <p:cNvSpPr/>
          <p:nvPr/>
        </p:nvSpPr>
        <p:spPr>
          <a:xfrm rot="19339780">
            <a:off x="2404797" y="3820942"/>
            <a:ext cx="2547849" cy="484632"/>
          </a:xfrm>
          <a:prstGeom prst="rightArrow">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114018E6-5AEF-9294-1E0F-C11E9C1C9993}"/>
              </a:ext>
            </a:extLst>
          </p:cNvPr>
          <p:cNvSpPr/>
          <p:nvPr/>
        </p:nvSpPr>
        <p:spPr>
          <a:xfrm rot="10019717">
            <a:off x="6928412" y="2268146"/>
            <a:ext cx="1664048" cy="484632"/>
          </a:xfrm>
          <a:prstGeom prst="rightArrow">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8040E1EC-062E-30F8-AA9C-E790F23619FF}"/>
              </a:ext>
            </a:extLst>
          </p:cNvPr>
          <p:cNvSpPr/>
          <p:nvPr/>
        </p:nvSpPr>
        <p:spPr>
          <a:xfrm rot="9465533">
            <a:off x="7794426" y="4490907"/>
            <a:ext cx="768078" cy="484632"/>
          </a:xfrm>
          <a:prstGeom prst="rightArrow">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21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D698-49EB-0FAD-BAF9-13939DDE872B}"/>
              </a:ext>
            </a:extLst>
          </p:cNvPr>
          <p:cNvSpPr>
            <a:spLocks noGrp="1"/>
          </p:cNvSpPr>
          <p:nvPr>
            <p:ph type="title"/>
          </p:nvPr>
        </p:nvSpPr>
        <p:spPr/>
        <p:txBody>
          <a:bodyPr/>
          <a:lstStyle/>
          <a:p>
            <a:r>
              <a:rPr lang="en-US"/>
              <a:t>Demonstration</a:t>
            </a:r>
          </a:p>
        </p:txBody>
      </p:sp>
      <p:pic>
        <p:nvPicPr>
          <p:cNvPr id="4" name="Online Media 3" descr="Mitsuba Motor Spins with ST's Dev-Board">
            <a:hlinkClick r:id="" action="ppaction://media"/>
            <a:extLst>
              <a:ext uri="{FF2B5EF4-FFF2-40B4-BE49-F238E27FC236}">
                <a16:creationId xmlns:a16="http://schemas.microsoft.com/office/drawing/2014/main" id="{0B2B68B3-E479-553B-FE48-B4F7F0695464}"/>
              </a:ext>
            </a:extLst>
          </p:cNvPr>
          <p:cNvPicPr>
            <a:picLocks noRot="1" noChangeAspect="1"/>
          </p:cNvPicPr>
          <p:nvPr>
            <a:videoFile r:link="rId1"/>
          </p:nvPr>
        </p:nvPicPr>
        <p:blipFill>
          <a:blip r:embed="rId5"/>
          <a:stretch>
            <a:fillRect/>
          </a:stretch>
        </p:blipFill>
        <p:spPr>
          <a:xfrm>
            <a:off x="214754" y="2283777"/>
            <a:ext cx="5344680" cy="3019744"/>
          </a:xfrm>
          <a:prstGeom prst="rect">
            <a:avLst/>
          </a:prstGeom>
        </p:spPr>
      </p:pic>
      <p:pic>
        <p:nvPicPr>
          <p:cNvPr id="6" name="Online Media 5" descr="Mitsuba Motor Throttle Controller with ST's Motor Pilot">
            <a:hlinkClick r:id="" action="ppaction://media"/>
            <a:extLst>
              <a:ext uri="{FF2B5EF4-FFF2-40B4-BE49-F238E27FC236}">
                <a16:creationId xmlns:a16="http://schemas.microsoft.com/office/drawing/2014/main" id="{940E5310-D462-8CEB-16B2-8481FDA3A49F}"/>
              </a:ext>
            </a:extLst>
          </p:cNvPr>
          <p:cNvPicPr>
            <a:picLocks noRot="1" noChangeAspect="1"/>
          </p:cNvPicPr>
          <p:nvPr>
            <a:videoFile r:link="rId2"/>
          </p:nvPr>
        </p:nvPicPr>
        <p:blipFill>
          <a:blip r:embed="rId6"/>
          <a:stretch>
            <a:fillRect/>
          </a:stretch>
        </p:blipFill>
        <p:spPr>
          <a:xfrm>
            <a:off x="5755640" y="2283777"/>
            <a:ext cx="5344680" cy="3019744"/>
          </a:xfrm>
          <a:prstGeom prst="rect">
            <a:avLst/>
          </a:prstGeom>
        </p:spPr>
      </p:pic>
    </p:spTree>
    <p:extLst>
      <p:ext uri="{BB962C8B-B14F-4D97-AF65-F5344CB8AC3E}">
        <p14:creationId xmlns:p14="http://schemas.microsoft.com/office/powerpoint/2010/main" val="6341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1240-4569-0752-D53C-F4000FF9787B}"/>
              </a:ext>
            </a:extLst>
          </p:cNvPr>
          <p:cNvSpPr>
            <a:spLocks noGrp="1"/>
          </p:cNvSpPr>
          <p:nvPr>
            <p:ph type="title"/>
          </p:nvPr>
        </p:nvSpPr>
        <p:spPr/>
        <p:txBody>
          <a:bodyPr/>
          <a:lstStyle/>
          <a:p>
            <a:r>
              <a:rPr lang="en-US"/>
              <a:t>Future Implications</a:t>
            </a:r>
          </a:p>
        </p:txBody>
      </p:sp>
      <p:sp>
        <p:nvSpPr>
          <p:cNvPr id="3" name="Content Placeholder 2">
            <a:extLst>
              <a:ext uri="{FF2B5EF4-FFF2-40B4-BE49-F238E27FC236}">
                <a16:creationId xmlns:a16="http://schemas.microsoft.com/office/drawing/2014/main" id="{4332AB7F-FEE9-7380-5EFE-D6EFC7E6DDAF}"/>
              </a:ext>
            </a:extLst>
          </p:cNvPr>
          <p:cNvSpPr>
            <a:spLocks noGrp="1"/>
          </p:cNvSpPr>
          <p:nvPr>
            <p:ph idx="1"/>
          </p:nvPr>
        </p:nvSpPr>
        <p:spPr>
          <a:xfrm>
            <a:off x="1261872" y="1828800"/>
            <a:ext cx="5903685" cy="4351337"/>
          </a:xfrm>
        </p:spPr>
        <p:txBody>
          <a:bodyPr/>
          <a:lstStyle/>
          <a:p>
            <a:r>
              <a:rPr lang="en-US"/>
              <a:t>The next prototype will be our first custom revision</a:t>
            </a:r>
          </a:p>
          <a:p>
            <a:pPr lvl="1"/>
            <a:r>
              <a:rPr lang="en-US"/>
              <a:t>Partially meet performance requirements</a:t>
            </a:r>
          </a:p>
          <a:p>
            <a:pPr lvl="1"/>
            <a:r>
              <a:rPr lang="en-US"/>
              <a:t>Not yet concerned about efficiency or custom interface</a:t>
            </a:r>
          </a:p>
          <a:p>
            <a:pPr lvl="1"/>
            <a:r>
              <a:rPr lang="en-US"/>
              <a:t>Test old software and test basic custom software</a:t>
            </a:r>
          </a:p>
          <a:p>
            <a:r>
              <a:rPr lang="en-US"/>
              <a:t>Better tuned motor parameters learned form development board tests</a:t>
            </a:r>
          </a:p>
          <a:p>
            <a:r>
              <a:rPr lang="en-US"/>
              <a:t>Learn to “fill in the blanks” of software based on the example software</a:t>
            </a:r>
          </a:p>
          <a:p>
            <a:r>
              <a:rPr lang="en-US"/>
              <a:t>Our deliverable (second revision) will </a:t>
            </a:r>
            <a:br>
              <a:rPr lang="en-US"/>
            </a:br>
            <a:r>
              <a:rPr lang="en-US"/>
              <a:t>step everything up to fully meet our </a:t>
            </a:r>
            <a:br>
              <a:rPr lang="en-US"/>
            </a:br>
            <a:r>
              <a:rPr lang="en-US"/>
              <a:t>hardware and software requirements</a:t>
            </a:r>
          </a:p>
        </p:txBody>
      </p:sp>
      <p:pic>
        <p:nvPicPr>
          <p:cNvPr id="4" name="Picture 3" descr="A diagram of a circuit board&#10;&#10;Description automatically generated">
            <a:extLst>
              <a:ext uri="{FF2B5EF4-FFF2-40B4-BE49-F238E27FC236}">
                <a16:creationId xmlns:a16="http://schemas.microsoft.com/office/drawing/2014/main" id="{8F339EBD-61C4-71AF-613C-09B6D8A3CF4B}"/>
              </a:ext>
            </a:extLst>
          </p:cNvPr>
          <p:cNvPicPr>
            <a:picLocks noChangeAspect="1"/>
          </p:cNvPicPr>
          <p:nvPr/>
        </p:nvPicPr>
        <p:blipFill>
          <a:blip r:embed="rId3"/>
          <a:stretch>
            <a:fillRect/>
          </a:stretch>
        </p:blipFill>
        <p:spPr>
          <a:xfrm>
            <a:off x="6006166" y="4575810"/>
            <a:ext cx="4905375" cy="1916430"/>
          </a:xfrm>
          <a:prstGeom prst="rect">
            <a:avLst/>
          </a:prstGeom>
        </p:spPr>
      </p:pic>
      <p:pic>
        <p:nvPicPr>
          <p:cNvPr id="5" name="Picture 4" descr="A diagram of a machine control system&#10;&#10;Description automatically generated">
            <a:extLst>
              <a:ext uri="{FF2B5EF4-FFF2-40B4-BE49-F238E27FC236}">
                <a16:creationId xmlns:a16="http://schemas.microsoft.com/office/drawing/2014/main" id="{28B4B726-9A70-EA82-B6A0-8F7B9312847D}"/>
              </a:ext>
            </a:extLst>
          </p:cNvPr>
          <p:cNvPicPr>
            <a:picLocks noChangeAspect="1"/>
          </p:cNvPicPr>
          <p:nvPr/>
        </p:nvPicPr>
        <p:blipFill>
          <a:blip r:embed="rId4"/>
          <a:stretch>
            <a:fillRect/>
          </a:stretch>
        </p:blipFill>
        <p:spPr>
          <a:xfrm>
            <a:off x="7165557" y="798060"/>
            <a:ext cx="3745984" cy="2995333"/>
          </a:xfrm>
          <a:prstGeom prst="rect">
            <a:avLst/>
          </a:prstGeom>
        </p:spPr>
      </p:pic>
    </p:spTree>
    <p:extLst>
      <p:ext uri="{BB962C8B-B14F-4D97-AF65-F5344CB8AC3E}">
        <p14:creationId xmlns:p14="http://schemas.microsoft.com/office/powerpoint/2010/main" val="1026611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A019-B9C8-6E6D-5A2A-D243CA95E1F8}"/>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10F21EF3-A9E8-E09C-772A-72AE1A72C3EB}"/>
              </a:ext>
            </a:extLst>
          </p:cNvPr>
          <p:cNvSpPr>
            <a:spLocks noGrp="1"/>
          </p:cNvSpPr>
          <p:nvPr>
            <p:ph idx="1"/>
          </p:nvPr>
        </p:nvSpPr>
        <p:spPr/>
        <p:txBody>
          <a:bodyPr vert="horz" lIns="91440" tIns="45720" rIns="91440" bIns="45720" rtlCol="0" anchor="t">
            <a:normAutofit/>
          </a:bodyPr>
          <a:lstStyle/>
          <a:p>
            <a:pPr marL="0" indent="0">
              <a:buNone/>
            </a:pPr>
            <a:r>
              <a:rPr lang="en-US" sz="2400"/>
              <a:t>Basic early prototyping using a development board has left our group with lessons learned as we develop our first custom prototype in both hardware and software. Prototypes like this make it easy to do early testing and to find issues in our initial design before we spend time and money on a first custom revision. These efforts will aid the design and reliability of final deliverable.</a:t>
            </a:r>
          </a:p>
        </p:txBody>
      </p:sp>
      <p:pic>
        <p:nvPicPr>
          <p:cNvPr id="7" name="Picture 6" descr="Businessman with Empty Pockets Stock Photo - Image of person, revealing:  3505028">
            <a:extLst>
              <a:ext uri="{FF2B5EF4-FFF2-40B4-BE49-F238E27FC236}">
                <a16:creationId xmlns:a16="http://schemas.microsoft.com/office/drawing/2014/main" id="{719FABA2-7A18-F263-FB27-705B260D8C4F}"/>
              </a:ext>
            </a:extLst>
          </p:cNvPr>
          <p:cNvPicPr>
            <a:picLocks noChangeAspect="1"/>
          </p:cNvPicPr>
          <p:nvPr/>
        </p:nvPicPr>
        <p:blipFill>
          <a:blip r:embed="rId3"/>
          <a:stretch>
            <a:fillRect/>
          </a:stretch>
        </p:blipFill>
        <p:spPr>
          <a:xfrm>
            <a:off x="5753100" y="4400550"/>
            <a:ext cx="1628775" cy="2438400"/>
          </a:xfrm>
          <a:prstGeom prst="rect">
            <a:avLst/>
          </a:prstGeom>
        </p:spPr>
      </p:pic>
      <p:pic>
        <p:nvPicPr>
          <p:cNvPr id="4" name="Picture 3" descr="A cat lying on a couch&#10;&#10;Description automatically generated">
            <a:extLst>
              <a:ext uri="{FF2B5EF4-FFF2-40B4-BE49-F238E27FC236}">
                <a16:creationId xmlns:a16="http://schemas.microsoft.com/office/drawing/2014/main" id="{FB921361-413B-C00C-ACDD-3E01BD2CBEBA}"/>
              </a:ext>
            </a:extLst>
          </p:cNvPr>
          <p:cNvPicPr>
            <a:picLocks noChangeAspect="1"/>
          </p:cNvPicPr>
          <p:nvPr/>
        </p:nvPicPr>
        <p:blipFill>
          <a:blip r:embed="rId4"/>
          <a:stretch>
            <a:fillRect/>
          </a:stretch>
        </p:blipFill>
        <p:spPr>
          <a:xfrm>
            <a:off x="-6164035" y="2567041"/>
            <a:ext cx="6096000" cy="4064346"/>
          </a:xfrm>
          <a:prstGeom prst="rect">
            <a:avLst/>
          </a:prstGeom>
        </p:spPr>
      </p:pic>
    </p:spTree>
    <p:extLst>
      <p:ext uri="{BB962C8B-B14F-4D97-AF65-F5344CB8AC3E}">
        <p14:creationId xmlns:p14="http://schemas.microsoft.com/office/powerpoint/2010/main" val="368392442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View</vt:lpstr>
      <vt:lpstr>Prototyping Lightning Talk</vt:lpstr>
      <vt:lpstr>Problem Background</vt:lpstr>
      <vt:lpstr>Project Overview</vt:lpstr>
      <vt:lpstr>Prototyping in our plan</vt:lpstr>
      <vt:lpstr>Development Board</vt:lpstr>
      <vt:lpstr>Test Setup</vt:lpstr>
      <vt:lpstr>Demonstration</vt:lpstr>
      <vt:lpstr>Future Implications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2012-08-24T00:53:15Z</dcterms:created>
  <dcterms:modified xsi:type="dcterms:W3CDTF">2024-11-11T19:51:36Z</dcterms:modified>
</cp:coreProperties>
</file>